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51" r:id="rId1"/>
  </p:sldMasterIdLst>
  <p:notesMasterIdLst>
    <p:notesMasterId r:id="rId21"/>
  </p:notesMasterIdLst>
  <p:handoutMasterIdLst>
    <p:handoutMasterId r:id="rId22"/>
  </p:handoutMasterIdLst>
  <p:sldIdLst>
    <p:sldId id="724" r:id="rId2"/>
    <p:sldId id="846" r:id="rId3"/>
    <p:sldId id="847" r:id="rId4"/>
    <p:sldId id="848" r:id="rId5"/>
    <p:sldId id="868" r:id="rId6"/>
    <p:sldId id="850" r:id="rId7"/>
    <p:sldId id="851" r:id="rId8"/>
    <p:sldId id="853" r:id="rId9"/>
    <p:sldId id="855" r:id="rId10"/>
    <p:sldId id="859" r:id="rId11"/>
    <p:sldId id="856" r:id="rId12"/>
    <p:sldId id="857" r:id="rId13"/>
    <p:sldId id="858" r:id="rId14"/>
    <p:sldId id="860" r:id="rId15"/>
    <p:sldId id="861" r:id="rId16"/>
    <p:sldId id="862" r:id="rId17"/>
    <p:sldId id="863" r:id="rId18"/>
    <p:sldId id="865" r:id="rId19"/>
    <p:sldId id="845" r:id="rId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6666FF"/>
    <a:srgbClr val="66FFFF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7" autoAdjust="0"/>
    <p:restoredTop sz="81115" autoAdjust="0"/>
  </p:normalViewPr>
  <p:slideViewPr>
    <p:cSldViewPr>
      <p:cViewPr varScale="1">
        <p:scale>
          <a:sx n="67" d="100"/>
          <a:sy n="67" d="100"/>
        </p:scale>
        <p:origin x="1973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328"/>
    </p:cViewPr>
  </p:sorterViewPr>
  <p:notesViewPr>
    <p:cSldViewPr>
      <p:cViewPr varScale="1">
        <p:scale>
          <a:sx n="56" d="100"/>
          <a:sy n="56" d="100"/>
        </p:scale>
        <p:origin x="-1212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31643C2-8933-4163-AC4A-AAF8FBA88F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058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889AA841-83D4-496B-93DA-FBE994D8A0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47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9AA841-83D4-496B-93DA-FBE994D8A09E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862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9AA841-83D4-496B-93DA-FBE994D8A09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1989138"/>
            <a:ext cx="6840538" cy="1684337"/>
          </a:xfrm>
        </p:spPr>
        <p:txBody>
          <a:bodyPr/>
          <a:lstStyle>
            <a:lvl1pPr algn="ctr">
              <a:defRPr sz="56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4005263"/>
            <a:ext cx="586422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ea typeface="华文细黑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3063" y="274638"/>
            <a:ext cx="1963737" cy="6034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274638"/>
            <a:ext cx="5743575" cy="6034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274638"/>
            <a:ext cx="68516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27088" y="1989138"/>
            <a:ext cx="7859712" cy="43195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7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7010400" y="2254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A9A072BB-5F3A-49C1-933F-DE015967AAD3}" type="slidenum">
              <a:rPr lang="en-US" altLang="zh-CN" sz="20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2000">
                <a:solidFill>
                  <a:srgbClr val="000000"/>
                </a:solidFill>
              </a:rPr>
              <a:t>/38</a:t>
            </a:r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2"/>
          </p:nvPr>
        </p:nvSpPr>
        <p:spPr>
          <a:xfrm>
            <a:off x="3149600" y="62039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5110370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5" name="直接连接符 4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989138"/>
            <a:ext cx="3852862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32350" y="1989138"/>
            <a:ext cx="3854450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5" name="直接连接符 4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7" name="直接连接符 6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直接连接符 2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5" name="直接连接符 4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5" name="直接连接符 4"/>
          <p:cNvCxnSpPr/>
          <p:nvPr userDrawn="1"/>
        </p:nvCxnSpPr>
        <p:spPr bwMode="auto">
          <a:xfrm>
            <a:off x="0" y="1673805"/>
            <a:ext cx="1646675" cy="0"/>
          </a:xfrm>
          <a:prstGeom prst="line">
            <a:avLst/>
          </a:prstGeom>
          <a:solidFill>
            <a:srgbClr val="FFFFCC"/>
          </a:solidFill>
          <a:ln w="57150" cap="flat" cmpd="sng" algn="ctr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989138"/>
            <a:ext cx="7859712" cy="43195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3" r:id="rId1"/>
    <p:sldLayoutId id="2147484572" r:id="rId2"/>
    <p:sldLayoutId id="2147484573" r:id="rId3"/>
    <p:sldLayoutId id="2147484574" r:id="rId4"/>
    <p:sldLayoutId id="2147484575" r:id="rId5"/>
    <p:sldLayoutId id="2147484576" r:id="rId6"/>
    <p:sldLayoutId id="2147484577" r:id="rId7"/>
    <p:sldLayoutId id="2147484578" r:id="rId8"/>
    <p:sldLayoutId id="2147484579" r:id="rId9"/>
    <p:sldLayoutId id="2147484580" r:id="rId10"/>
    <p:sldLayoutId id="2147484581" r:id="rId11"/>
    <p:sldLayoutId id="2147484582" r:id="rId12"/>
    <p:sldLayoutId id="2147484587" r:id="rId13"/>
  </p:sldLayoutIdLst>
  <p:transition>
    <p:randomBar dir="vert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4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5.tiff"/><Relationship Id="rId3" Type="http://schemas.openxmlformats.org/officeDocument/2006/relationships/image" Target="../media/image9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4.png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12" Type="http://schemas.openxmlformats.org/officeDocument/2006/relationships/image" Target="../media/image23.tif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2.tiff"/><Relationship Id="rId5" Type="http://schemas.openxmlformats.org/officeDocument/2006/relationships/image" Target="../media/image17.wmf"/><Relationship Id="rId10" Type="http://schemas.openxmlformats.org/officeDocument/2006/relationships/image" Target="../media/image21.tif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6555" y="2303875"/>
            <a:ext cx="8134350" cy="14401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C00000"/>
                </a:solidFill>
                <a:latin typeface="+mj-ea"/>
              </a:rPr>
              <a:t>工业结晶</a:t>
            </a:r>
            <a:r>
              <a:rPr lang="en-US" altLang="zh-CN" sz="4400" dirty="0">
                <a:solidFill>
                  <a:srgbClr val="C00000"/>
                </a:solidFill>
                <a:latin typeface="+mj-ea"/>
              </a:rPr>
              <a:t>---</a:t>
            </a:r>
            <a:r>
              <a:rPr lang="zh-CN" altLang="en-US" sz="4400" dirty="0">
                <a:solidFill>
                  <a:srgbClr val="C00000"/>
                </a:solidFill>
                <a:latin typeface="+mj-ea"/>
              </a:rPr>
              <a:t>第六章 杂质影响</a:t>
            </a:r>
            <a:endParaRPr lang="zh-CN" altLang="en-US" sz="44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1920" y="405907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罗孟杰</a:t>
            </a:r>
            <a:endParaRPr lang="en-US" altLang="zh-CN" sz="32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23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35696" y="260648"/>
            <a:ext cx="6851650" cy="1143000"/>
          </a:xfrm>
        </p:spPr>
        <p:txBody>
          <a:bodyPr/>
          <a:lstStyle/>
          <a:p>
            <a:r>
              <a:rPr lang="en-US" altLang="zh-CN" sz="3600" dirty="0"/>
              <a:t> 2. </a:t>
            </a:r>
            <a:r>
              <a:rPr lang="zh-CN" altLang="en-US" sz="3600" dirty="0"/>
              <a:t>硫酸铝水盐体系结晶过程研究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945224"/>
              </p:ext>
            </p:extLst>
          </p:nvPr>
        </p:nvGraphicFramePr>
        <p:xfrm>
          <a:off x="899592" y="1595322"/>
          <a:ext cx="2952328" cy="5296857"/>
        </p:xfrm>
        <a:graphic>
          <a:graphicData uri="http://schemas.openxmlformats.org/drawingml/2006/table">
            <a:tbl>
              <a:tblPr/>
              <a:tblGrid>
                <a:gridCol w="1279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20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60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 1  Crystal data for aluminium </a:t>
                      </a:r>
                      <a:r>
                        <a:rPr lang="en-US" sz="1400" b="1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sulphate </a:t>
                      </a:r>
                      <a:r>
                        <a:rPr lang="en-GB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hexadecahydrate</a:t>
                      </a: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zh-CN" sz="1400" b="1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8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Crystal name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Aluminium sulphate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hexadecahydrate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Formula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H32 Al2 O28 S3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9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Formula Weight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630.40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(K)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296(2) K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Radiation, λ(</a:t>
                      </a:r>
                      <a:r>
                        <a:rPr lang="en-GB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CuK</a:t>
                      </a: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α)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0.71073 Å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Crystal System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Triclinic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Space group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6.054(2) Å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7.424(3) Å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26.915(9) Å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88.047(4) deg.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89.948(4) deg.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82.502(4) deg.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1198.6(7) Å</a:t>
                      </a:r>
                      <a:r>
                        <a:rPr lang="en-GB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47032" marR="47032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44" y="1938923"/>
            <a:ext cx="3528392" cy="240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44" y="4348178"/>
            <a:ext cx="3528000" cy="2537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4533715" y="4348178"/>
            <a:ext cx="3854709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329989" y="1569591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硫酸铝单晶测量结果</a:t>
            </a:r>
          </a:p>
        </p:txBody>
      </p:sp>
    </p:spTree>
    <p:extLst>
      <p:ext uri="{BB962C8B-B14F-4D97-AF65-F5344CB8AC3E}">
        <p14:creationId xmlns:p14="http://schemas.microsoft.com/office/powerpoint/2010/main" val="544734764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653131" y="1814416"/>
            <a:ext cx="2745305" cy="765085"/>
          </a:xfrm>
        </p:spPr>
        <p:txBody>
          <a:bodyPr/>
          <a:lstStyle/>
          <a:p>
            <a:r>
              <a:rPr lang="zh-CN" altLang="en-US" sz="2400" dirty="0"/>
              <a:t>硫酸铝晶体形貌</a:t>
            </a:r>
            <a:endParaRPr lang="zh-CN" altLang="en-US" sz="3600" dirty="0"/>
          </a:p>
        </p:txBody>
      </p:sp>
      <p:sp>
        <p:nvSpPr>
          <p:cNvPr id="53" name="Arc 3"/>
          <p:cNvSpPr>
            <a:spLocks/>
          </p:cNvSpPr>
          <p:nvPr/>
        </p:nvSpPr>
        <p:spPr bwMode="auto">
          <a:xfrm>
            <a:off x="4710415" y="2620587"/>
            <a:ext cx="1917700" cy="28829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32421"/>
              <a:gd name="T2" fmla="*/ 18694 w 21600"/>
              <a:gd name="T3" fmla="*/ 32421 h 32421"/>
              <a:gd name="T4" fmla="*/ 0 w 21600"/>
              <a:gd name="T5" fmla="*/ 21600 h 32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2421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5399"/>
                  <a:pt x="20597" y="29132"/>
                  <a:pt x="18694" y="32421"/>
                </a:cubicBezTo>
              </a:path>
              <a:path w="21600" h="32421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5399"/>
                  <a:pt x="20597" y="29132"/>
                  <a:pt x="18694" y="32421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zh-CN" altLang="en-US" sz="1300" b="1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4" name="Arc 4"/>
          <p:cNvSpPr>
            <a:spLocks/>
          </p:cNvSpPr>
          <p:nvPr/>
        </p:nvSpPr>
        <p:spPr bwMode="auto">
          <a:xfrm>
            <a:off x="3051477" y="4541462"/>
            <a:ext cx="3317875" cy="1920875"/>
          </a:xfrm>
          <a:custGeom>
            <a:avLst/>
            <a:gdLst>
              <a:gd name="G0" fmla="+- 18698 0 0"/>
              <a:gd name="G1" fmla="+- 0 0 0"/>
              <a:gd name="G2" fmla="+- 21600 0 0"/>
              <a:gd name="T0" fmla="*/ 37392 w 37392"/>
              <a:gd name="T1" fmla="*/ 10821 h 21600"/>
              <a:gd name="T2" fmla="*/ 0 w 37392"/>
              <a:gd name="T3" fmla="*/ 10813 h 21600"/>
              <a:gd name="T4" fmla="*/ 18698 w 37392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392" h="21600" fill="none" extrusionOk="0">
                <a:moveTo>
                  <a:pt x="37392" y="10821"/>
                </a:moveTo>
                <a:cubicBezTo>
                  <a:pt x="33530" y="17492"/>
                  <a:pt x="26406" y="21599"/>
                  <a:pt x="18698" y="21600"/>
                </a:cubicBezTo>
                <a:cubicBezTo>
                  <a:pt x="10986" y="21600"/>
                  <a:pt x="3859" y="17488"/>
                  <a:pt x="-1" y="10813"/>
                </a:cubicBezTo>
              </a:path>
              <a:path w="37392" h="21600" stroke="0" extrusionOk="0">
                <a:moveTo>
                  <a:pt x="37392" y="10821"/>
                </a:moveTo>
                <a:cubicBezTo>
                  <a:pt x="33530" y="17492"/>
                  <a:pt x="26406" y="21599"/>
                  <a:pt x="18698" y="21600"/>
                </a:cubicBezTo>
                <a:cubicBezTo>
                  <a:pt x="10986" y="21600"/>
                  <a:pt x="3859" y="17488"/>
                  <a:pt x="-1" y="10813"/>
                </a:cubicBezTo>
                <a:lnTo>
                  <a:pt x="18698" y="0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zh-CN" altLang="en-US" sz="1300" b="1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5" name="Arc 5"/>
          <p:cNvSpPr>
            <a:spLocks/>
          </p:cNvSpPr>
          <p:nvPr/>
        </p:nvSpPr>
        <p:spPr bwMode="auto">
          <a:xfrm>
            <a:off x="2792715" y="2620587"/>
            <a:ext cx="1917700" cy="28829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902 w 21600"/>
              <a:gd name="T1" fmla="*/ 32413 h 32413"/>
              <a:gd name="T2" fmla="*/ 21600 w 21600"/>
              <a:gd name="T3" fmla="*/ 0 h 32413"/>
              <a:gd name="T4" fmla="*/ 21600 w 21600"/>
              <a:gd name="T5" fmla="*/ 21600 h 3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2413" fill="none" extrusionOk="0">
                <a:moveTo>
                  <a:pt x="2901" y="32413"/>
                </a:moveTo>
                <a:cubicBezTo>
                  <a:pt x="1000" y="29126"/>
                  <a:pt x="0" y="25396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</a:path>
              <a:path w="21600" h="32413" stroke="0" extrusionOk="0">
                <a:moveTo>
                  <a:pt x="2901" y="32413"/>
                </a:moveTo>
                <a:cubicBezTo>
                  <a:pt x="1000" y="29126"/>
                  <a:pt x="0" y="25396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FF3399"/>
            </a:solidFill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zh-CN" altLang="en-US" sz="1300" b="1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5012180" y="3029618"/>
            <a:ext cx="12779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eaLnBrk="0" hangingPunct="0"/>
            <a:r>
              <a:rPr lang="en-US" altLang="zh-CN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Growth Morphology</a:t>
            </a:r>
            <a:r>
              <a:rPr lang="zh-CN" altLang="en-US">
                <a:solidFill>
                  <a:srgbClr val="C00000"/>
                </a:solidFill>
                <a:latin typeface="华文细黑" panose="02010600040101010101" pitchFamily="2" charset="-122"/>
              </a:rPr>
              <a:t>方法</a:t>
            </a:r>
          </a:p>
        </p:txBody>
      </p:sp>
      <p:sp>
        <p:nvSpPr>
          <p:cNvPr id="57" name="Oval 7"/>
          <p:cNvSpPr>
            <a:spLocks noChangeArrowheads="1"/>
          </p:cNvSpPr>
          <p:nvPr/>
        </p:nvSpPr>
        <p:spPr bwMode="auto">
          <a:xfrm>
            <a:off x="3905552" y="3736600"/>
            <a:ext cx="1609725" cy="1609725"/>
          </a:xfrm>
          <a:prstGeom prst="ellipse">
            <a:avLst/>
          </a:prstGeom>
          <a:solidFill>
            <a:srgbClr val="366B7E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4070652" y="4263670"/>
            <a:ext cx="12795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b="1">
                <a:solidFill>
                  <a:srgbClr val="FFFFFF"/>
                </a:solidFill>
                <a:latin typeface="华文细黑" panose="02010600040101010101" pitchFamily="2" charset="-122"/>
              </a:rPr>
              <a:t>晶体形貌</a:t>
            </a:r>
            <a:endParaRPr lang="en-US" altLang="zh-CN" b="1">
              <a:solidFill>
                <a:srgbClr val="FFFFFF"/>
              </a:solidFill>
              <a:latin typeface="华文细黑" panose="02010600040101010101" pitchFamily="2" charset="-122"/>
            </a:endParaRPr>
          </a:p>
          <a:p>
            <a:pPr eaLnBrk="0" hangingPunct="0"/>
            <a:r>
              <a:rPr lang="zh-CN" altLang="en-US" b="1">
                <a:solidFill>
                  <a:srgbClr val="FFFFFF"/>
                </a:solidFill>
                <a:latin typeface="华文细黑" panose="02010600040101010101" pitchFamily="2" charset="-122"/>
              </a:rPr>
              <a:t>预测方法</a:t>
            </a:r>
          </a:p>
        </p:txBody>
      </p:sp>
      <p:sp>
        <p:nvSpPr>
          <p:cNvPr id="59" name="Freeform 9"/>
          <p:cNvSpPr>
            <a:spLocks/>
          </p:cNvSpPr>
          <p:nvPr/>
        </p:nvSpPr>
        <p:spPr bwMode="auto">
          <a:xfrm rot="10800000">
            <a:off x="4719940" y="2449137"/>
            <a:ext cx="314325" cy="1452563"/>
          </a:xfrm>
          <a:custGeom>
            <a:avLst/>
            <a:gdLst>
              <a:gd name="T0" fmla="*/ 198 w 198"/>
              <a:gd name="T1" fmla="*/ 123 h 915"/>
              <a:gd name="T2" fmla="*/ 198 w 198"/>
              <a:gd name="T3" fmla="*/ 0 h 915"/>
              <a:gd name="T4" fmla="*/ 0 w 198"/>
              <a:gd name="T5" fmla="*/ 462 h 915"/>
              <a:gd name="T6" fmla="*/ 195 w 198"/>
              <a:gd name="T7" fmla="*/ 915 h 915"/>
              <a:gd name="T8" fmla="*/ 195 w 198"/>
              <a:gd name="T9" fmla="*/ 78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915">
                <a:moveTo>
                  <a:pt x="198" y="123"/>
                </a:moveTo>
                <a:lnTo>
                  <a:pt x="198" y="0"/>
                </a:lnTo>
                <a:lnTo>
                  <a:pt x="0" y="462"/>
                </a:lnTo>
                <a:lnTo>
                  <a:pt x="195" y="915"/>
                </a:lnTo>
                <a:lnTo>
                  <a:pt x="195" y="780"/>
                </a:lnTo>
              </a:path>
            </a:pathLst>
          </a:custGeom>
          <a:solidFill>
            <a:srgbClr val="FFFFFF"/>
          </a:solidFill>
          <a:ln w="6350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" name="Freeform 10"/>
          <p:cNvSpPr>
            <a:spLocks/>
          </p:cNvSpPr>
          <p:nvPr/>
        </p:nvSpPr>
        <p:spPr bwMode="auto">
          <a:xfrm rot="3651555">
            <a:off x="3296746" y="4351756"/>
            <a:ext cx="314325" cy="1452563"/>
          </a:xfrm>
          <a:custGeom>
            <a:avLst/>
            <a:gdLst>
              <a:gd name="T0" fmla="*/ 198 w 198"/>
              <a:gd name="T1" fmla="*/ 123 h 915"/>
              <a:gd name="T2" fmla="*/ 198 w 198"/>
              <a:gd name="T3" fmla="*/ 0 h 915"/>
              <a:gd name="T4" fmla="*/ 0 w 198"/>
              <a:gd name="T5" fmla="*/ 462 h 915"/>
              <a:gd name="T6" fmla="*/ 195 w 198"/>
              <a:gd name="T7" fmla="*/ 915 h 915"/>
              <a:gd name="T8" fmla="*/ 195 w 198"/>
              <a:gd name="T9" fmla="*/ 78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915">
                <a:moveTo>
                  <a:pt x="198" y="123"/>
                </a:moveTo>
                <a:lnTo>
                  <a:pt x="198" y="0"/>
                </a:lnTo>
                <a:lnTo>
                  <a:pt x="0" y="462"/>
                </a:lnTo>
                <a:lnTo>
                  <a:pt x="195" y="915"/>
                </a:lnTo>
                <a:lnTo>
                  <a:pt x="195" y="780"/>
                </a:lnTo>
              </a:path>
            </a:pathLst>
          </a:custGeom>
          <a:solidFill>
            <a:srgbClr val="FFFFFF"/>
          </a:solidFill>
          <a:ln w="6350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" name="Freeform 11"/>
          <p:cNvSpPr>
            <a:spLocks/>
          </p:cNvSpPr>
          <p:nvPr/>
        </p:nvSpPr>
        <p:spPr bwMode="auto">
          <a:xfrm rot="17989080">
            <a:off x="5663708" y="4623219"/>
            <a:ext cx="314325" cy="1452562"/>
          </a:xfrm>
          <a:custGeom>
            <a:avLst/>
            <a:gdLst>
              <a:gd name="T0" fmla="*/ 198 w 198"/>
              <a:gd name="T1" fmla="*/ 123 h 915"/>
              <a:gd name="T2" fmla="*/ 198 w 198"/>
              <a:gd name="T3" fmla="*/ 0 h 915"/>
              <a:gd name="T4" fmla="*/ 0 w 198"/>
              <a:gd name="T5" fmla="*/ 462 h 915"/>
              <a:gd name="T6" fmla="*/ 195 w 198"/>
              <a:gd name="T7" fmla="*/ 915 h 915"/>
              <a:gd name="T8" fmla="*/ 195 w 198"/>
              <a:gd name="T9" fmla="*/ 78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915">
                <a:moveTo>
                  <a:pt x="198" y="123"/>
                </a:moveTo>
                <a:lnTo>
                  <a:pt x="198" y="0"/>
                </a:lnTo>
                <a:lnTo>
                  <a:pt x="0" y="462"/>
                </a:lnTo>
                <a:lnTo>
                  <a:pt x="195" y="915"/>
                </a:lnTo>
                <a:lnTo>
                  <a:pt x="195" y="780"/>
                </a:lnTo>
              </a:path>
            </a:pathLst>
          </a:custGeom>
          <a:solidFill>
            <a:srgbClr val="FFFFFF"/>
          </a:solidFill>
          <a:ln w="6350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" name="Text Box 12"/>
          <p:cNvSpPr txBox="1">
            <a:spLocks noChangeArrowheads="1"/>
          </p:cNvSpPr>
          <p:nvPr/>
        </p:nvSpPr>
        <p:spPr bwMode="auto">
          <a:xfrm>
            <a:off x="2987824" y="3593050"/>
            <a:ext cx="13306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eaLnBrk="0" hangingPunct="0"/>
            <a:r>
              <a:rPr lang="en-US" altLang="zh-CN">
                <a:solidFill>
                  <a:srgbClr val="C00000"/>
                </a:solidFill>
                <a:latin typeface="+mn-lt"/>
              </a:rPr>
              <a:t>BFDH</a:t>
            </a:r>
            <a:r>
              <a:rPr lang="zh-CN" altLang="en-US">
                <a:solidFill>
                  <a:srgbClr val="C00000"/>
                </a:solidFill>
                <a:latin typeface="华文细黑" panose="02010600040101010101" pitchFamily="2" charset="-122"/>
              </a:rPr>
              <a:t>方法</a:t>
            </a:r>
          </a:p>
        </p:txBody>
      </p:sp>
      <p:sp>
        <p:nvSpPr>
          <p:cNvPr id="63" name="Text Box 13"/>
          <p:cNvSpPr txBox="1">
            <a:spLocks noChangeArrowheads="1"/>
          </p:cNvSpPr>
          <p:nvPr/>
        </p:nvSpPr>
        <p:spPr bwMode="auto">
          <a:xfrm>
            <a:off x="3175071" y="5609274"/>
            <a:ext cx="31251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eaLnBrk="0" hangingPunct="0"/>
            <a:r>
              <a:rPr lang="en-US" altLang="zh-CN">
                <a:solidFill>
                  <a:srgbClr val="C00000"/>
                </a:solidFill>
                <a:latin typeface="+mn-lt"/>
              </a:rPr>
              <a:t>Equilibrium Morphology</a:t>
            </a:r>
            <a:r>
              <a:rPr lang="zh-CN" altLang="en-US">
                <a:solidFill>
                  <a:srgbClr val="C00000"/>
                </a:solidFill>
                <a:latin typeface="华文细黑" panose="02010600040101010101" pitchFamily="2" charset="-122"/>
              </a:rPr>
              <a:t>方法</a:t>
            </a:r>
          </a:p>
        </p:txBody>
      </p:sp>
      <p:pic>
        <p:nvPicPr>
          <p:cNvPr id="71682" name="Picture 2" descr="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0" y="2774276"/>
            <a:ext cx="2606109" cy="206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 descr="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21" y="1940827"/>
            <a:ext cx="2086337" cy="180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1681" name="对象 716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043236"/>
              </p:ext>
            </p:extLst>
          </p:nvPr>
        </p:nvGraphicFramePr>
        <p:xfrm>
          <a:off x="5557148" y="4047670"/>
          <a:ext cx="1944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28700" imgH="228600" progId="Equation.DSMT4">
                  <p:embed/>
                </p:oleObj>
              </mc:Choice>
              <mc:Fallback>
                <p:oleObj name="Equation" r:id="rId5" imgW="102870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7148" y="4047670"/>
                        <a:ext cx="1944000" cy="43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1685" name="对象 716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5884"/>
              </p:ext>
            </p:extLst>
          </p:nvPr>
        </p:nvGraphicFramePr>
        <p:xfrm>
          <a:off x="5553713" y="4527173"/>
          <a:ext cx="1098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83947" imgH="228501" progId="Equation.DSMT4">
                  <p:embed/>
                </p:oleObj>
              </mc:Choice>
              <mc:Fallback>
                <p:oleObj name="Equation" r:id="rId7" imgW="583947" imgH="228501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3713" y="4527173"/>
                        <a:ext cx="1098000" cy="43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1687" name="对象 716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957078"/>
              </p:ext>
            </p:extLst>
          </p:nvPr>
        </p:nvGraphicFramePr>
        <p:xfrm>
          <a:off x="2644248" y="6165384"/>
          <a:ext cx="416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76500" imgH="431800" progId="Equation.DSMT4">
                  <p:embed/>
                </p:oleObj>
              </mc:Choice>
              <mc:Fallback>
                <p:oleObj name="Equation" r:id="rId9" imgW="2476500" imgH="431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248" y="6165384"/>
                        <a:ext cx="4160000" cy="72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1689" name="对象 716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328819"/>
              </p:ext>
            </p:extLst>
          </p:nvPr>
        </p:nvGraphicFramePr>
        <p:xfrm>
          <a:off x="2796608" y="4025668"/>
          <a:ext cx="1196800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47700" imgH="431800" progId="Equation.DSMT4">
                  <p:embed/>
                </p:oleObj>
              </mc:Choice>
              <mc:Fallback>
                <p:oleObj name="Equation" r:id="rId11" imgW="647700" imgH="431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6608" y="4025668"/>
                        <a:ext cx="1196800" cy="79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01" name="Picture 21" descr="C:\Users\Administrator\Desktop\2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736" y="4548916"/>
            <a:ext cx="1393345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138640" y="1504703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晶习的预测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2FEDE58-5316-2F91-776C-A2F46C0B1D09}"/>
              </a:ext>
            </a:extLst>
          </p:cNvPr>
          <p:cNvSpPr txBox="1">
            <a:spLocks/>
          </p:cNvSpPr>
          <p:nvPr/>
        </p:nvSpPr>
        <p:spPr bwMode="auto">
          <a:xfrm>
            <a:off x="1835696" y="260648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3600" kern="0" dirty="0"/>
              <a:t> 2. </a:t>
            </a:r>
            <a:r>
              <a:rPr lang="zh-CN" altLang="en-US" sz="3600" kern="0" dirty="0"/>
              <a:t>硫酸铝水盐体系结晶过程研究</a:t>
            </a:r>
          </a:p>
        </p:txBody>
      </p:sp>
    </p:spTree>
    <p:extLst>
      <p:ext uri="{BB962C8B-B14F-4D97-AF65-F5344CB8AC3E}">
        <p14:creationId xmlns:p14="http://schemas.microsoft.com/office/powerpoint/2010/main" val="376566322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678808" y="1767929"/>
            <a:ext cx="919163" cy="6191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步骤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2</a:t>
            </a: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平衡系统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48672" y="1556792"/>
            <a:ext cx="1428899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分子动力学计算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55170" y="2271167"/>
            <a:ext cx="1433661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  <a:cs typeface="宋体" pitchFamily="2" charset="-122"/>
              </a:rPr>
              <a:t>系统平衡判别</a:t>
            </a:r>
          </a:p>
        </p:txBody>
      </p:sp>
      <p:cxnSp>
        <p:nvCxnSpPr>
          <p:cNvPr id="8" name="AutoShape 7"/>
          <p:cNvCxnSpPr>
            <a:cxnSpLocks noChangeShapeType="1"/>
          </p:cNvCxnSpPr>
          <p:nvPr/>
        </p:nvCxnSpPr>
        <p:spPr bwMode="auto">
          <a:xfrm rot="10800000" flipH="1">
            <a:off x="6055171" y="1747292"/>
            <a:ext cx="4762" cy="714375"/>
          </a:xfrm>
          <a:prstGeom prst="bentConnector3">
            <a:avLst>
              <a:gd name="adj1" fmla="val -514285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74046" y="3930377"/>
            <a:ext cx="917575" cy="6191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步骤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结果分析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9933" y="3701777"/>
            <a:ext cx="128905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  <a:cs typeface="宋体" pitchFamily="2" charset="-122"/>
              </a:rPr>
              <a:t>平衡构型分析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7233" y="4416152"/>
            <a:ext cx="1287463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  <a:cs typeface="宋体" pitchFamily="2" charset="-122"/>
              </a:rPr>
              <a:t>能量计算</a:t>
            </a: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6556821" y="1963192"/>
            <a:ext cx="301625" cy="282575"/>
          </a:xfrm>
          <a:prstGeom prst="downArrow">
            <a:avLst>
              <a:gd name="adj1" fmla="val 44537"/>
              <a:gd name="adj2" fmla="val 4441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6559996" y="4108177"/>
            <a:ext cx="303212" cy="284163"/>
          </a:xfrm>
          <a:prstGeom prst="downArrow">
            <a:avLst>
              <a:gd name="adj1" fmla="val 44537"/>
              <a:gd name="adj2" fmla="val 4441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5" name="AutoShape 14"/>
          <p:cNvCxnSpPr>
            <a:cxnSpLocks noChangeShapeType="1"/>
          </p:cNvCxnSpPr>
          <p:nvPr/>
        </p:nvCxnSpPr>
        <p:spPr bwMode="auto">
          <a:xfrm rot="10800000" flipH="1">
            <a:off x="6047233" y="3892277"/>
            <a:ext cx="12700" cy="714375"/>
          </a:xfrm>
          <a:prstGeom prst="bentConnector3">
            <a:avLst>
              <a:gd name="adj1" fmla="val -171428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6" name="AutoShape 15"/>
          <p:cNvCxnSpPr>
            <a:cxnSpLocks noChangeShapeType="1"/>
          </p:cNvCxnSpPr>
          <p:nvPr/>
        </p:nvCxnSpPr>
        <p:spPr bwMode="auto">
          <a:xfrm flipH="1">
            <a:off x="5590033" y="2088604"/>
            <a:ext cx="2286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7" name="AutoShape 16"/>
          <p:cNvCxnSpPr>
            <a:cxnSpLocks noChangeShapeType="1"/>
          </p:cNvCxnSpPr>
          <p:nvPr/>
        </p:nvCxnSpPr>
        <p:spPr bwMode="auto">
          <a:xfrm flipH="1">
            <a:off x="5580508" y="4251052"/>
            <a:ext cx="2286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94914" y="3867869"/>
            <a:ext cx="919163" cy="6191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步骤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1</a:t>
            </a: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模型构建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64926" y="5999250"/>
            <a:ext cx="1287462" cy="5970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晶面与溶剂层对接</a:t>
            </a:r>
            <a:endParaRPr lang="zh-CN" alt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988591" y="4939382"/>
            <a:ext cx="1287463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  <a:cs typeface="宋体" pitchFamily="2" charset="-122"/>
              </a:rPr>
              <a:t>构造、优化</a:t>
            </a:r>
          </a:p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rgbClr val="000000"/>
                </a:solidFill>
                <a:latin typeface="微软雅黑"/>
                <a:ea typeface="微软雅黑"/>
                <a:cs typeface="宋体" pitchFamily="2" charset="-122"/>
              </a:rPr>
              <a:t>溶剂分子层</a:t>
            </a:r>
            <a:endParaRPr lang="zh-CN" altLang="en-US" sz="1400" dirty="0">
              <a:solidFill>
                <a:srgbClr val="000000"/>
              </a:solidFill>
              <a:latin typeface="微软雅黑"/>
              <a:ea typeface="微软雅黑"/>
              <a:cs typeface="宋体" pitchFamily="2" charset="-122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972864" y="3785667"/>
            <a:ext cx="1287463" cy="5794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扩展</a:t>
            </a:r>
            <a:endParaRPr lang="zh-CN" alt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晶体晶面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964927" y="2708920"/>
            <a:ext cx="1287462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微软雅黑"/>
                <a:ea typeface="微软雅黑"/>
                <a:cs typeface="宋体" pitchFamily="2" charset="-122"/>
              </a:rPr>
              <a:t>AE</a:t>
            </a: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  <a:cs typeface="宋体" pitchFamily="2" charset="-122"/>
              </a:rPr>
              <a:t>模型</a:t>
            </a: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  <a:ea typeface="微软雅黑"/>
                <a:cs typeface="宋体" pitchFamily="2" charset="-122"/>
              </a:rPr>
              <a:t>形貌计算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964927" y="1460523"/>
            <a:ext cx="1287462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构建晶胞</a:t>
            </a: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几何优化</a:t>
            </a:r>
          </a:p>
        </p:txBody>
      </p:sp>
      <p:cxnSp>
        <p:nvCxnSpPr>
          <p:cNvPr id="29" name="AutoShape 28"/>
          <p:cNvCxnSpPr>
            <a:cxnSpLocks noChangeShapeType="1"/>
          </p:cNvCxnSpPr>
          <p:nvPr/>
        </p:nvCxnSpPr>
        <p:spPr bwMode="auto">
          <a:xfrm rot="10800000" flipH="1" flipV="1">
            <a:off x="1964927" y="1712366"/>
            <a:ext cx="6350" cy="4452938"/>
          </a:xfrm>
          <a:prstGeom prst="bentConnector3">
            <a:avLst>
              <a:gd name="adj1" fmla="val -327272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30" name="AutoShape 29"/>
          <p:cNvCxnSpPr>
            <a:cxnSpLocks noChangeShapeType="1"/>
          </p:cNvCxnSpPr>
          <p:nvPr/>
        </p:nvCxnSpPr>
        <p:spPr bwMode="auto">
          <a:xfrm flipH="1">
            <a:off x="1747415" y="5160274"/>
            <a:ext cx="22860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32" name="AutoShape 31"/>
          <p:cNvCxnSpPr>
            <a:cxnSpLocks noChangeShapeType="1"/>
          </p:cNvCxnSpPr>
          <p:nvPr/>
        </p:nvCxnSpPr>
        <p:spPr bwMode="auto">
          <a:xfrm flipH="1">
            <a:off x="1747415" y="4079354"/>
            <a:ext cx="2286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33" name="AutoShape 32"/>
          <p:cNvCxnSpPr>
            <a:cxnSpLocks noChangeShapeType="1"/>
          </p:cNvCxnSpPr>
          <p:nvPr/>
        </p:nvCxnSpPr>
        <p:spPr bwMode="auto">
          <a:xfrm flipH="1">
            <a:off x="1747415" y="2930600"/>
            <a:ext cx="2286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2468164" y="2204864"/>
            <a:ext cx="303213" cy="330200"/>
          </a:xfrm>
          <a:prstGeom prst="downArrow">
            <a:avLst>
              <a:gd name="adj1" fmla="val 44537"/>
              <a:gd name="adj2" fmla="val 4837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2472927" y="4465365"/>
            <a:ext cx="301625" cy="331787"/>
          </a:xfrm>
          <a:prstGeom prst="downArrow">
            <a:avLst>
              <a:gd name="adj1" fmla="val 44537"/>
              <a:gd name="adj2" fmla="val 48858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7" name="AutoShape 36"/>
          <p:cNvSpPr>
            <a:spLocks noChangeArrowheads="1"/>
          </p:cNvSpPr>
          <p:nvPr/>
        </p:nvSpPr>
        <p:spPr bwMode="auto">
          <a:xfrm>
            <a:off x="2468164" y="3442394"/>
            <a:ext cx="303213" cy="274638"/>
          </a:xfrm>
          <a:prstGeom prst="downArrow">
            <a:avLst>
              <a:gd name="adj1" fmla="val 44537"/>
              <a:gd name="adj2" fmla="val 4441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AutoShape 37"/>
          <p:cNvSpPr>
            <a:spLocks noChangeArrowheads="1"/>
          </p:cNvSpPr>
          <p:nvPr/>
        </p:nvSpPr>
        <p:spPr bwMode="auto">
          <a:xfrm>
            <a:off x="2472927" y="5619080"/>
            <a:ext cx="301625" cy="330200"/>
          </a:xfrm>
          <a:prstGeom prst="downArrow">
            <a:avLst>
              <a:gd name="adj1" fmla="val 44537"/>
              <a:gd name="adj2" fmla="val 48625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40" name="AutoShape 39"/>
          <p:cNvCxnSpPr>
            <a:cxnSpLocks noChangeShapeType="1"/>
          </p:cNvCxnSpPr>
          <p:nvPr/>
        </p:nvCxnSpPr>
        <p:spPr bwMode="auto">
          <a:xfrm flipH="1">
            <a:off x="1512489" y="4153619"/>
            <a:ext cx="22860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42" name="直接连接符 41"/>
          <p:cNvCxnSpPr/>
          <p:nvPr/>
        </p:nvCxnSpPr>
        <p:spPr bwMode="auto">
          <a:xfrm>
            <a:off x="4608512" y="3140968"/>
            <a:ext cx="4572000" cy="0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直接连接符 43"/>
          <p:cNvCxnSpPr/>
          <p:nvPr/>
        </p:nvCxnSpPr>
        <p:spPr bwMode="auto">
          <a:xfrm>
            <a:off x="4608512" y="1484784"/>
            <a:ext cx="0" cy="5112568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594944"/>
              </p:ext>
            </p:extLst>
          </p:nvPr>
        </p:nvGraphicFramePr>
        <p:xfrm>
          <a:off x="5021089" y="5085184"/>
          <a:ext cx="13716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41300" progId="Equation.DSMT4">
                  <p:embed/>
                </p:oleObj>
              </mc:Choice>
              <mc:Fallback>
                <p:oleObj name="Equation" r:id="rId2" imgW="914400" imgH="2413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089" y="5085184"/>
                        <a:ext cx="13716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674730"/>
              </p:ext>
            </p:extLst>
          </p:nvPr>
        </p:nvGraphicFramePr>
        <p:xfrm>
          <a:off x="4995689" y="5507459"/>
          <a:ext cx="15811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3643" imgH="545863" progId="Equation.DSMT4">
                  <p:embed/>
                </p:oleObj>
              </mc:Choice>
              <mc:Fallback>
                <p:oleObj name="Equation" r:id="rId4" imgW="1053643" imgH="545863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5689" y="5507459"/>
                        <a:ext cx="158115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47992"/>
              </p:ext>
            </p:extLst>
          </p:nvPr>
        </p:nvGraphicFramePr>
        <p:xfrm>
          <a:off x="4965526" y="6142459"/>
          <a:ext cx="29908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900" imgH="241300" progId="Equation.DSMT4">
                  <p:embed/>
                </p:oleObj>
              </mc:Choice>
              <mc:Fallback>
                <p:oleObj name="Equation" r:id="rId6" imgW="1993900" imgH="2413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526" y="6142459"/>
                        <a:ext cx="299085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/>
          <p:cNvSpPr/>
          <p:nvPr/>
        </p:nvSpPr>
        <p:spPr>
          <a:xfrm>
            <a:off x="172368" y="2945471"/>
            <a:ext cx="1412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改进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AE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建模步骤：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370181"/>
            <a:ext cx="909836" cy="112271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00" y="2476938"/>
            <a:ext cx="1124192" cy="97073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00" y="3434848"/>
            <a:ext cx="1123200" cy="99105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98" y="4425906"/>
            <a:ext cx="1123200" cy="11232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19" y="5536406"/>
            <a:ext cx="950753" cy="1257795"/>
          </a:xfrm>
          <a:prstGeom prst="rect">
            <a:avLst/>
          </a:prstGeom>
        </p:spPr>
      </p:pic>
      <p:sp>
        <p:nvSpPr>
          <p:cNvPr id="53" name="AutoShape 13"/>
          <p:cNvSpPr>
            <a:spLocks noChangeArrowheads="1"/>
          </p:cNvSpPr>
          <p:nvPr/>
        </p:nvSpPr>
        <p:spPr bwMode="auto">
          <a:xfrm rot="-5400000">
            <a:off x="7577888" y="5349111"/>
            <a:ext cx="355838" cy="556467"/>
          </a:xfrm>
          <a:prstGeom prst="downArrow">
            <a:avLst>
              <a:gd name="adj1" fmla="val 44537"/>
              <a:gd name="adj2" fmla="val 44417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172602" y="5414848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sz="2400" b="1" baseline="-25000">
                <a:latin typeface="微软雅黑" pitchFamily="34" charset="-122"/>
                <a:ea typeface="微软雅黑" pitchFamily="34" charset="-122"/>
              </a:rPr>
              <a:t>att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’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2727" name="Picture 23" descr="Graph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00" y="1457654"/>
            <a:ext cx="1620000" cy="125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122B9C9-BFD4-0B57-F721-09FECA6D1721}"/>
              </a:ext>
            </a:extLst>
          </p:cNvPr>
          <p:cNvSpPr txBox="1">
            <a:spLocks/>
          </p:cNvSpPr>
          <p:nvPr/>
        </p:nvSpPr>
        <p:spPr bwMode="auto">
          <a:xfrm>
            <a:off x="1819598" y="-14040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3600" kern="0" dirty="0"/>
              <a:t> 2. </a:t>
            </a:r>
            <a:r>
              <a:rPr lang="zh-CN" altLang="en-US" sz="3600" kern="0" dirty="0"/>
              <a:t>硫酸铝水盐体系结晶过程研究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63B61F4-8C3D-FE0D-6739-A1472AFB5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" y="646149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晶习的预测</a:t>
            </a:r>
          </a:p>
        </p:txBody>
      </p:sp>
    </p:spTree>
    <p:extLst>
      <p:ext uri="{BB962C8B-B14F-4D97-AF65-F5344CB8AC3E}">
        <p14:creationId xmlns:p14="http://schemas.microsoft.com/office/powerpoint/2010/main" val="322308143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089611"/>
              </p:ext>
            </p:extLst>
          </p:nvPr>
        </p:nvGraphicFramePr>
        <p:xfrm>
          <a:off x="296525" y="1968823"/>
          <a:ext cx="4536950" cy="3980459"/>
        </p:xfrm>
        <a:graphic>
          <a:graphicData uri="http://schemas.openxmlformats.org/drawingml/2006/table">
            <a:tbl>
              <a:tblPr/>
              <a:tblGrid>
                <a:gridCol w="2384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8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软件模块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Forcite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8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模拟温度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298 K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8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系综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NVT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8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恒温器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Velocity Scale</a:t>
                      </a:r>
                      <a:endParaRPr lang="zh-CN" sz="1400" b="1" kern="10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8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力场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Universal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8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静电力计算方法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Ewald</a:t>
                      </a:r>
                      <a:r>
                        <a:rPr lang="en-US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Summation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8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静电力计算精度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0.001 kcal·mol</a:t>
                      </a:r>
                      <a:r>
                        <a:rPr lang="en-US" sz="1400" b="1" kern="100" baseline="300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−1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van der Waals</a:t>
                      </a:r>
                      <a:r>
                        <a:rPr lang="zh-CN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力计算方法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Atom Based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van der Waals</a:t>
                      </a:r>
                      <a:r>
                        <a:rPr lang="zh-CN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力计算精度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截断半径</a:t>
                      </a:r>
                      <a:r>
                        <a:rPr lang="en-US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12.5 Å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8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时间步长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0.1 </a:t>
                      </a:r>
                      <a:r>
                        <a:rPr lang="en-US" sz="1400" b="1" kern="10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fs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8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总模拟时间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indent="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300</a:t>
                      </a:r>
                      <a:r>
                        <a:rPr lang="en-US" altLang="zh-CN" sz="1400" b="1" kern="100" baseline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</a:t>
                      </a:r>
                      <a:r>
                        <a:rPr lang="en-US" altLang="zh-CN" sz="1400" b="1" kern="100" baseline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ps</a:t>
                      </a:r>
                      <a:endParaRPr lang="zh-CN" sz="1400" b="1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881147" y="1556792"/>
            <a:ext cx="197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MD</a:t>
            </a:r>
            <a:r>
              <a:rPr lang="zh-CN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模拟参数设置</a:t>
            </a:r>
            <a:endParaRPr lang="zh-CN" altLang="en-US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3730" name="Picture 2" descr="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72054"/>
            <a:ext cx="3060000" cy="209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503322" y="1556792"/>
            <a:ext cx="27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改进</a:t>
            </a:r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AE</a:t>
            </a:r>
            <a:r>
              <a: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模型形貌预测结果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525" y="5991981"/>
            <a:ext cx="453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/>
              <a:t>结论：由改进</a:t>
            </a:r>
            <a:r>
              <a:rPr lang="en-US" altLang="zh-CN" b="1" dirty="0"/>
              <a:t>AE</a:t>
            </a:r>
            <a:r>
              <a:rPr lang="zh-CN" altLang="en-US" b="1" dirty="0"/>
              <a:t>模型预测的硫酸铝晶体形貌为六边形片状，</a:t>
            </a:r>
            <a:r>
              <a:rPr lang="zh-CN" altLang="en-US" b="1" dirty="0">
                <a:solidFill>
                  <a:srgbClr val="C00000"/>
                </a:solidFill>
              </a:rPr>
              <a:t>符合</a:t>
            </a:r>
            <a:r>
              <a:rPr lang="zh-CN" altLang="en-US" b="1" dirty="0"/>
              <a:t>实验所观测的结果</a:t>
            </a:r>
          </a:p>
        </p:txBody>
      </p:sp>
      <p:pic>
        <p:nvPicPr>
          <p:cNvPr id="73731" name="Picture 3" descr="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149080"/>
            <a:ext cx="3060000" cy="236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6CD9102-A6AE-186A-5CDA-537D43F48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71191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晶习的预测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5F4409E-6719-379C-15BE-17FE6B7FCFF9}"/>
              </a:ext>
            </a:extLst>
          </p:cNvPr>
          <p:cNvSpPr txBox="1">
            <a:spLocks/>
          </p:cNvSpPr>
          <p:nvPr/>
        </p:nvSpPr>
        <p:spPr bwMode="auto">
          <a:xfrm>
            <a:off x="1819598" y="-14040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sz="3600" kern="0" dirty="0"/>
              <a:t> 2. </a:t>
            </a:r>
            <a:r>
              <a:rPr lang="zh-CN" altLang="en-US" sz="3600" kern="0" dirty="0"/>
              <a:t>硫酸铝水盐体系结晶过程研究</a:t>
            </a:r>
          </a:p>
        </p:txBody>
      </p:sp>
    </p:spTree>
    <p:extLst>
      <p:ext uri="{BB962C8B-B14F-4D97-AF65-F5344CB8AC3E}">
        <p14:creationId xmlns:p14="http://schemas.microsoft.com/office/powerpoint/2010/main" val="1187385350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28477" y="5713314"/>
            <a:ext cx="1439862" cy="30797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PEG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771577" y="5713314"/>
            <a:ext cx="1441450" cy="307975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K12</a:t>
            </a:r>
            <a:endParaRPr lang="zh-CN" altLang="en-US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932164" y="5713314"/>
            <a:ext cx="1439863" cy="307975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SDS</a:t>
            </a:r>
            <a:endParaRPr lang="zh-CN" altLang="en-US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948289" y="5713314"/>
            <a:ext cx="1439863" cy="30797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SDBS</a:t>
            </a:r>
            <a:endParaRPr lang="zh-CN" altLang="en-US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2"/>
          <p:cNvSpPr>
            <a:spLocks noChangeArrowheads="1"/>
          </p:cNvSpPr>
          <p:nvPr/>
        </p:nvSpPr>
        <p:spPr bwMode="auto">
          <a:xfrm>
            <a:off x="467544" y="1556792"/>
            <a:ext cx="8208912" cy="4536803"/>
          </a:xfrm>
          <a:prstGeom prst="rect">
            <a:avLst/>
          </a:prstGeom>
          <a:noFill/>
          <a:ln w="19050" algn="ctr">
            <a:solidFill>
              <a:srgbClr val="0066CC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28477" y="3481066"/>
            <a:ext cx="1439862" cy="307975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直接降温结晶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771577" y="3481066"/>
            <a:ext cx="1441450" cy="307975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重结晶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932164" y="3481066"/>
            <a:ext cx="1439863" cy="307975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DTAB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948289" y="3481066"/>
            <a:ext cx="1439863" cy="307975"/>
          </a:xfrm>
          <a:prstGeom prst="rect">
            <a:avLst/>
          </a:prstGeom>
          <a:solidFill>
            <a:srgbClr val="C00000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CTAC</a:t>
            </a: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1824806" y="49169"/>
            <a:ext cx="6851650" cy="1143000"/>
          </a:xfrm>
        </p:spPr>
        <p:txBody>
          <a:bodyPr/>
          <a:lstStyle/>
          <a:p>
            <a:r>
              <a:rPr lang="en-US" altLang="zh-CN" sz="3600" dirty="0"/>
              <a:t>2. </a:t>
            </a:r>
            <a:r>
              <a:rPr lang="zh-CN" altLang="en-US" sz="3600" dirty="0"/>
              <a:t>硫酸铝水盐体系结晶过程研究</a:t>
            </a:r>
          </a:p>
        </p:txBody>
      </p:sp>
      <p:pic>
        <p:nvPicPr>
          <p:cNvPr id="22" name="Picture 2" descr="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20" y="1628801"/>
            <a:ext cx="195277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 descr="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164" y="1628801"/>
            <a:ext cx="195277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H:\学术\sunn\SEM\20140429\8_00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739" y="1628801"/>
            <a:ext cx="1959712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H:\学术\sunn\SEM\20140429\6_00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21" y="1628801"/>
            <a:ext cx="1959712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 descr="H:\学术\sunn\SEM\20140429\12_008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20" y="3881193"/>
            <a:ext cx="1959712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8" name="Picture 2" descr="H:\学术\sunn\SEM\20140429\1_00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07" y="3880968"/>
            <a:ext cx="1948033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 descr="H:\学术\sunn\SEM\20140429\4_005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21" y="3880968"/>
            <a:ext cx="1948033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 descr="H:\学术\sunn\SEM\20140429\10_005.t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739" y="3880968"/>
            <a:ext cx="1948033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00083" y="6273552"/>
            <a:ext cx="884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/>
              <a:t>结论：</a:t>
            </a:r>
            <a:r>
              <a:rPr lang="en-US" altLang="zh-CN" b="1" dirty="0">
                <a:solidFill>
                  <a:srgbClr val="C00000"/>
                </a:solidFill>
              </a:rPr>
              <a:t>CTAC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PEG</a:t>
            </a:r>
            <a:r>
              <a:rPr lang="zh-CN" altLang="en-US" b="1" dirty="0"/>
              <a:t>和</a:t>
            </a:r>
            <a:r>
              <a:rPr lang="en-US" altLang="zh-CN" b="1" dirty="0">
                <a:solidFill>
                  <a:srgbClr val="C00000"/>
                </a:solidFill>
              </a:rPr>
              <a:t>SDBS</a:t>
            </a:r>
            <a:r>
              <a:rPr lang="zh-CN" altLang="en-US" b="1" dirty="0"/>
              <a:t>能够显著改善硫酸铝的形貌，使晶体出现六边形片状结构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D8BB38C-C24B-F00C-BC9F-7657BB234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483" y="666633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硫酸铝结晶添加剂的选取</a:t>
            </a:r>
          </a:p>
        </p:txBody>
      </p:sp>
    </p:spTree>
    <p:extLst>
      <p:ext uri="{BB962C8B-B14F-4D97-AF65-F5344CB8AC3E}">
        <p14:creationId xmlns:p14="http://schemas.microsoft.com/office/powerpoint/2010/main" val="610288703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89" y="2380089"/>
            <a:ext cx="5034309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861405" y="1963411"/>
            <a:ext cx="579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表面活性剂</a:t>
            </a:r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CTAC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SDBS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PEG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对晶体粒度分布的影响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6604" y="6315867"/>
            <a:ext cx="592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/>
              <a:t>结论：</a:t>
            </a:r>
            <a:r>
              <a:rPr lang="en-US" altLang="zh-CN" b="1" dirty="0"/>
              <a:t>SDBS</a:t>
            </a:r>
            <a:r>
              <a:rPr lang="zh-CN" altLang="en-US" b="1" dirty="0"/>
              <a:t>为硫酸铝水盐体系结晶最优添加剂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DB4A60F-B23A-F1FF-CF34-60E015C38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806" y="49169"/>
            <a:ext cx="6851650" cy="1143000"/>
          </a:xfrm>
        </p:spPr>
        <p:txBody>
          <a:bodyPr/>
          <a:lstStyle/>
          <a:p>
            <a:r>
              <a:rPr lang="en-US" altLang="zh-CN" sz="3600" dirty="0"/>
              <a:t>2. </a:t>
            </a:r>
            <a:r>
              <a:rPr lang="zh-CN" altLang="en-US" sz="3600" dirty="0"/>
              <a:t>硫酸铝水盐体系结晶过程研究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552157E-00AD-CA39-7377-38648A349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483" y="756906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硫酸铝结晶添加剂的选取</a:t>
            </a:r>
          </a:p>
        </p:txBody>
      </p:sp>
    </p:spTree>
    <p:extLst>
      <p:ext uri="{BB962C8B-B14F-4D97-AF65-F5344CB8AC3E}">
        <p14:creationId xmlns:p14="http://schemas.microsoft.com/office/powerpoint/2010/main" val="3054156762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405291"/>
              </p:ext>
            </p:extLst>
          </p:nvPr>
        </p:nvGraphicFramePr>
        <p:xfrm>
          <a:off x="-3" y="2420888"/>
          <a:ext cx="9144004" cy="1584176"/>
        </p:xfrm>
        <a:graphic>
          <a:graphicData uri="http://schemas.openxmlformats.org/drawingml/2006/table">
            <a:tbl>
              <a:tblPr firstRow="1" bandRow="1"/>
              <a:tblGrid>
                <a:gridCol w="2005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7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7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97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97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69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baseline="0" dirty="0" err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altLang="zh-CN" b="1" baseline="-25000" dirty="0" err="1">
                          <a:solidFill>
                            <a:schemeClr val="bg1"/>
                          </a:solidFill>
                        </a:rPr>
                        <a:t>SDBS</a:t>
                      </a:r>
                      <a:r>
                        <a:rPr lang="en-US" altLang="zh-CN" b="1" baseline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altLang="zh-CN" b="1" i="1" baseline="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altLang="zh-CN" b="1" baseline="-25000" dirty="0">
                          <a:solidFill>
                            <a:schemeClr val="bg1"/>
                          </a:solidFill>
                        </a:rPr>
                        <a:t>Al2(SO4)3·18H2O</a:t>
                      </a:r>
                    </a:p>
                    <a:p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1E-4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3E-4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5E-4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8E-4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10E-4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20E-4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6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i="1" dirty="0"/>
                        <a:t>d</a:t>
                      </a:r>
                      <a:r>
                        <a:rPr lang="en-US" altLang="zh-CN" b="1" dirty="0"/>
                        <a:t>(0.5) (</a:t>
                      </a:r>
                      <a:r>
                        <a:rPr lang="el-GR" altLang="zh-CN" b="1" dirty="0">
                          <a:latin typeface="Arial"/>
                          <a:cs typeface="Arial"/>
                        </a:rPr>
                        <a:t>μ</a:t>
                      </a:r>
                      <a:r>
                        <a:rPr lang="en-US" altLang="zh-CN" b="1" dirty="0">
                          <a:latin typeface="Arial"/>
                          <a:cs typeface="Arial"/>
                        </a:rPr>
                        <a:t>m)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70.84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/>
                        <a:t>81.91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/>
                        <a:t>121.85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/>
                        <a:t>145.81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/>
                        <a:t>138.36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/>
                        <a:t>143.08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/>
                        <a:t>121.60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i="1" dirty="0"/>
                        <a:t>C.V. </a:t>
                      </a:r>
                      <a:r>
                        <a:rPr lang="en-US" altLang="zh-CN" b="1" dirty="0"/>
                        <a:t>(%)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100.63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109.46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108.82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96.28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95.70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97.08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b="1" dirty="0"/>
                        <a:t>108.80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045" y="1676886"/>
            <a:ext cx="8802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针对直接降温结晶硫酸铝晶体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粒度小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(0.5)=70.842]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形貌差，爆发成核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难以控制等问题，研究加入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十二烷基苯磺酸钠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(SDBS)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来控制硫酸铝降温结晶。</a:t>
            </a:r>
          </a:p>
        </p:txBody>
      </p:sp>
      <p:sp>
        <p:nvSpPr>
          <p:cNvPr id="10" name="椭圆 9"/>
          <p:cNvSpPr/>
          <p:nvPr/>
        </p:nvSpPr>
        <p:spPr>
          <a:xfrm>
            <a:off x="4945433" y="2290456"/>
            <a:ext cx="1171400" cy="194421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779488" y="6165278"/>
            <a:ext cx="1439862" cy="307975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2794819" y="6165279"/>
            <a:ext cx="1441450" cy="307975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1E-4</a:t>
            </a:r>
            <a:endParaRPr lang="zh-CN" altLang="en-US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811737" y="6165279"/>
            <a:ext cx="1439863" cy="307975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3E-4</a:t>
            </a:r>
            <a:endParaRPr lang="zh-CN" altLang="en-US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6828654" y="6165277"/>
            <a:ext cx="1439863" cy="307975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5E-4</a:t>
            </a:r>
            <a:endParaRPr lang="zh-CN" altLang="en-US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2"/>
          <p:cNvSpPr>
            <a:spLocks noChangeArrowheads="1"/>
          </p:cNvSpPr>
          <p:nvPr/>
        </p:nvSpPr>
        <p:spPr bwMode="auto">
          <a:xfrm>
            <a:off x="467544" y="4149080"/>
            <a:ext cx="8137525" cy="2376562"/>
          </a:xfrm>
          <a:prstGeom prst="rect">
            <a:avLst/>
          </a:prstGeom>
          <a:noFill/>
          <a:ln w="19050" algn="ctr">
            <a:solidFill>
              <a:srgbClr val="0066CC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3730" name="Picture 2" descr="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1" y="4221087"/>
            <a:ext cx="195277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 descr="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56" y="4221312"/>
            <a:ext cx="195277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 descr="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80" y="4221312"/>
            <a:ext cx="195277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5" descr="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97" y="4221312"/>
            <a:ext cx="195277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2359136" y="6242272"/>
            <a:ext cx="360040" cy="153987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细黑" pitchFamily="2" charset="-122"/>
            </a:endParaRPr>
          </a:p>
        </p:txBody>
      </p:sp>
      <p:sp>
        <p:nvSpPr>
          <p:cNvPr id="24" name="右箭头 23"/>
          <p:cNvSpPr/>
          <p:nvPr/>
        </p:nvSpPr>
        <p:spPr bwMode="auto">
          <a:xfrm>
            <a:off x="4375260" y="6242272"/>
            <a:ext cx="360040" cy="153987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细黑" pitchFamily="2" charset="-122"/>
            </a:endParaRPr>
          </a:p>
        </p:txBody>
      </p:sp>
      <p:sp>
        <p:nvSpPr>
          <p:cNvPr id="25" name="右箭头 24"/>
          <p:cNvSpPr/>
          <p:nvPr/>
        </p:nvSpPr>
        <p:spPr bwMode="auto">
          <a:xfrm>
            <a:off x="6372200" y="6242272"/>
            <a:ext cx="360040" cy="153987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细黑" pitchFamily="2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8B8F09C-AC1B-4902-21C7-BBAA4AF6E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806" y="49169"/>
            <a:ext cx="6851650" cy="1143000"/>
          </a:xfrm>
        </p:spPr>
        <p:txBody>
          <a:bodyPr/>
          <a:lstStyle/>
          <a:p>
            <a:r>
              <a:rPr lang="en-US" altLang="zh-CN" sz="3600" dirty="0"/>
              <a:t>2. </a:t>
            </a:r>
            <a:r>
              <a:rPr lang="zh-CN" altLang="en-US" sz="3600" dirty="0"/>
              <a:t>硫酸铝水盐体系结晶过程研究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E5A2655-F2E3-B2C0-41E9-D7D399255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483" y="756906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硫酸铝结晶添加剂的选取</a:t>
            </a:r>
          </a:p>
        </p:txBody>
      </p:sp>
    </p:spTree>
    <p:extLst>
      <p:ext uri="{BB962C8B-B14F-4D97-AF65-F5344CB8AC3E}">
        <p14:creationId xmlns:p14="http://schemas.microsoft.com/office/powerpoint/2010/main" val="34277147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620006" y="1839670"/>
            <a:ext cx="2089150" cy="461665"/>
          </a:xfrm>
          <a:prstGeom prst="rect">
            <a:avLst/>
          </a:prstGeom>
          <a:solidFill>
            <a:srgbClr val="2D2D8A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>
                <a:solidFill>
                  <a:srgbClr val="000000"/>
                </a:solidFill>
                <a:latin typeface="华文细黑" panose="02010600040101010101" pitchFamily="2" charset="-122"/>
              </a:rPr>
              <a:t>动力学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</a:endParaRPr>
          </a:p>
        </p:txBody>
      </p:sp>
      <p:pic>
        <p:nvPicPr>
          <p:cNvPr id="74754" name="Picture 2" descr="19-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6" y="2961686"/>
            <a:ext cx="3728864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 descr="19-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32" y="2961686"/>
            <a:ext cx="3728864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877993" y="2438890"/>
            <a:ext cx="5388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SDBS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浓度对硫酸铝极限生长速率和成核速率的影响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64581" y="610109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/>
              <a:t>结论：</a:t>
            </a:r>
            <a:r>
              <a:rPr lang="en-US" altLang="zh-CN" b="1" dirty="0"/>
              <a:t>5E-4</a:t>
            </a:r>
            <a:r>
              <a:rPr lang="zh-CN" altLang="en-US" b="1" dirty="0"/>
              <a:t>为</a:t>
            </a:r>
            <a:r>
              <a:rPr lang="en-US" altLang="zh-CN" b="1" dirty="0"/>
              <a:t>SDBS</a:t>
            </a:r>
            <a:r>
              <a:rPr lang="zh-CN" altLang="en-US" b="1" dirty="0"/>
              <a:t>在硫酸铝溶液中可能达到了临界浓度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A5664C3-9672-61C8-88C7-61034EBD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806" y="49169"/>
            <a:ext cx="6851650" cy="1143000"/>
          </a:xfrm>
        </p:spPr>
        <p:txBody>
          <a:bodyPr/>
          <a:lstStyle/>
          <a:p>
            <a:r>
              <a:rPr lang="en-US" altLang="zh-CN" sz="3600" dirty="0"/>
              <a:t>2. </a:t>
            </a:r>
            <a:r>
              <a:rPr lang="zh-CN" altLang="en-US" sz="3600" dirty="0"/>
              <a:t>硫酸铝水盐体系结晶过程研究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12E657-46E3-4FB1-BBA5-B07463BB4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483" y="756906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硫酸铝结晶添加剂的选取</a:t>
            </a:r>
          </a:p>
        </p:txBody>
      </p:sp>
    </p:spTree>
    <p:extLst>
      <p:ext uri="{BB962C8B-B14F-4D97-AF65-F5344CB8AC3E}">
        <p14:creationId xmlns:p14="http://schemas.microsoft.com/office/powerpoint/2010/main" val="729508826"/>
      </p:ext>
    </p:extLst>
  </p:cSld>
  <p:clrMapOvr>
    <a:masterClrMapping/>
  </p:clrMapOvr>
  <p:transition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5"/>
          <p:cNvSpPr txBox="1">
            <a:spLocks noChangeArrowheads="1"/>
          </p:cNvSpPr>
          <p:nvPr/>
        </p:nvSpPr>
        <p:spPr bwMode="auto">
          <a:xfrm>
            <a:off x="1083011" y="1755763"/>
            <a:ext cx="2089150" cy="461665"/>
          </a:xfrm>
          <a:prstGeom prst="rect">
            <a:avLst/>
          </a:prstGeom>
          <a:solidFill>
            <a:srgbClr val="2D2D8A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>
                <a:solidFill>
                  <a:srgbClr val="000000"/>
                </a:solidFill>
                <a:latin typeface="华文细黑" panose="02010600040101010101" pitchFamily="2" charset="-122"/>
              </a:rPr>
              <a:t>分子模拟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</a:endParaRPr>
          </a:p>
        </p:txBody>
      </p:sp>
      <p:pic>
        <p:nvPicPr>
          <p:cNvPr id="76802" name="Picture 2" descr="A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71" y="2849664"/>
            <a:ext cx="325796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 descr="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943" y="2849664"/>
            <a:ext cx="3124441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541636" y="2278834"/>
            <a:ext cx="41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SDBS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存在条件下改进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模型预测结果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556" y="5931162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/>
              <a:t>结论：由改进</a:t>
            </a:r>
            <a:r>
              <a:rPr lang="en-US" altLang="zh-CN" sz="2000" b="1" dirty="0"/>
              <a:t>AE</a:t>
            </a:r>
            <a:r>
              <a:rPr lang="zh-CN" altLang="en-US" sz="2000" b="1" dirty="0"/>
              <a:t>模型预测的硫酸铝晶体形貌为六边形片状，</a:t>
            </a:r>
            <a:r>
              <a:rPr lang="zh-CN" altLang="en-US" sz="2000" b="1" dirty="0">
                <a:solidFill>
                  <a:srgbClr val="C00000"/>
                </a:solidFill>
              </a:rPr>
              <a:t>符合</a:t>
            </a:r>
            <a:r>
              <a:rPr lang="zh-CN" altLang="en-US" sz="2000" b="1" dirty="0"/>
              <a:t>实验所观测的结果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7CD05A9-04F2-D8AC-D2F8-EF9CE633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806" y="49169"/>
            <a:ext cx="6851650" cy="1143000"/>
          </a:xfrm>
        </p:spPr>
        <p:txBody>
          <a:bodyPr/>
          <a:lstStyle/>
          <a:p>
            <a:r>
              <a:rPr lang="en-US" altLang="zh-CN" sz="3600" dirty="0"/>
              <a:t>2. </a:t>
            </a:r>
            <a:r>
              <a:rPr lang="zh-CN" altLang="en-US" sz="3600" dirty="0"/>
              <a:t>硫酸铝水盐体系结晶过程研究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3C0764-AB56-8889-C642-69C3F8D82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483" y="756906"/>
            <a:ext cx="68516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硫酸铝结晶添加剂的选取</a:t>
            </a:r>
          </a:p>
        </p:txBody>
      </p:sp>
    </p:spTree>
    <p:extLst>
      <p:ext uri="{BB962C8B-B14F-4D97-AF65-F5344CB8AC3E}">
        <p14:creationId xmlns:p14="http://schemas.microsoft.com/office/powerpoint/2010/main" val="3979272354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1" name="Picture 11" descr="F200905190825323067223462"/>
          <p:cNvPicPr>
            <a:picLocks noChangeArrowheads="1"/>
          </p:cNvPicPr>
          <p:nvPr/>
        </p:nvPicPr>
        <p:blipFill>
          <a:blip r:embed="rId2" cstate="print"/>
          <a:srcRect t="13632" b="10603"/>
          <a:stretch>
            <a:fillRect/>
          </a:stretch>
        </p:blipFill>
        <p:spPr bwMode="auto">
          <a:xfrm>
            <a:off x="30163" y="12868"/>
            <a:ext cx="91440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42" name="Picture 13" descr="1009790img20091224111216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2175" y="4540250"/>
            <a:ext cx="3201988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43" name="Picture 14" descr="盐湖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45013"/>
            <a:ext cx="3203575" cy="231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44" name="Picture 15" descr="00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6413" y="4545013"/>
            <a:ext cx="3203575" cy="231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7032" name="Rectangle 8"/>
          <p:cNvSpPr>
            <a:spLocks noChangeArrowheads="1"/>
          </p:cNvSpPr>
          <p:nvPr/>
        </p:nvSpPr>
        <p:spPr bwMode="auto">
          <a:xfrm>
            <a:off x="3491880" y="2888940"/>
            <a:ext cx="22717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Arial" pitchFamily="34" charset="0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332890759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1. </a:t>
            </a:r>
            <a:r>
              <a:rPr lang="zh-CN" altLang="zh-CN" sz="4000" dirty="0"/>
              <a:t>杂质对结晶</a:t>
            </a:r>
            <a:r>
              <a:rPr lang="zh-CN" altLang="en-US" sz="4000" dirty="0"/>
              <a:t>过程</a:t>
            </a:r>
            <a:r>
              <a:rPr lang="zh-CN" altLang="zh-CN" sz="4000" dirty="0"/>
              <a:t>的影响</a:t>
            </a:r>
            <a:endParaRPr lang="zh-CN" altLang="en-US" sz="4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CCD2F8-D0D5-A080-2C95-2D28A3A570AC}"/>
              </a:ext>
            </a:extLst>
          </p:cNvPr>
          <p:cNvSpPr/>
          <p:nvPr/>
        </p:nvSpPr>
        <p:spPr>
          <a:xfrm>
            <a:off x="611560" y="2033845"/>
            <a:ext cx="7920880" cy="42288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Arial"/>
                <a:ea typeface="黑体"/>
                <a:cs typeface="+mn-cs"/>
              </a:rPr>
              <a:t>杂质对晶体生长的影响有种种表现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uLnTx/>
                <a:uFillTx/>
                <a:latin typeface="Arial"/>
                <a:ea typeface="黑体"/>
                <a:cs typeface="+mn-cs"/>
              </a:rPr>
              <a:t>：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uLnTx/>
                <a:uFillTx/>
                <a:latin typeface="Arial"/>
                <a:ea typeface="黑体"/>
                <a:cs typeface="+mn-cs"/>
              </a:rPr>
              <a:t>有的杂质能完全</a:t>
            </a:r>
            <a:r>
              <a:rPr lang="zh-CN" altLang="en-US" sz="3200" b="1" kern="0" dirty="0">
                <a:solidFill>
                  <a:srgbClr val="333399"/>
                </a:solidFill>
                <a:latin typeface="Arial"/>
                <a:ea typeface="黑体"/>
              </a:rPr>
              <a:t>阻止晶体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uLnTx/>
                <a:uFillTx/>
                <a:latin typeface="Arial"/>
                <a:ea typeface="黑体"/>
                <a:cs typeface="+mn-cs"/>
              </a:rPr>
              <a:t>生长；有的则能促进生长，还有的能对同一种晶体的不同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uLnTx/>
                <a:uFillTx/>
                <a:latin typeface="Arial"/>
                <a:ea typeface="黑体"/>
                <a:cs typeface="+mn-cs"/>
              </a:rPr>
              <a:t>晶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uLnTx/>
                <a:uFillTx/>
                <a:latin typeface="Arial"/>
                <a:ea typeface="黑体"/>
                <a:cs typeface="+mn-cs"/>
              </a:rPr>
              <a:t>面产生选择性的影响，从而能改变晶习。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uLnTx/>
              <a:uFillTx/>
              <a:latin typeface="Arial"/>
              <a:ea typeface="黑体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uLnTx/>
              <a:uFillTx/>
              <a:latin typeface="Arial"/>
              <a:ea typeface="黑体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uLnTx/>
                <a:uFillTx/>
                <a:latin typeface="Arial"/>
                <a:ea typeface="黑体"/>
                <a:cs typeface="+mn-cs"/>
              </a:rPr>
              <a:t>有的杂质能在极低的浓度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uLnTx/>
                <a:uFillTx/>
                <a:latin typeface="Arial"/>
                <a:ea typeface="黑体"/>
                <a:cs typeface="+mn-cs"/>
              </a:rPr>
              <a:t>(1ppm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uLnTx/>
                <a:uFillTx/>
                <a:latin typeface="Arial"/>
                <a:ea typeface="黑体"/>
                <a:cs typeface="+mn-cs"/>
              </a:rPr>
              <a:t>以下）产生影响，有的却在相当高的浓度下才能起作用。</a:t>
            </a:r>
          </a:p>
        </p:txBody>
      </p:sp>
    </p:spTree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1. </a:t>
            </a:r>
            <a:r>
              <a:rPr lang="zh-CN" altLang="zh-CN" sz="4000" dirty="0"/>
              <a:t>杂质对结晶</a:t>
            </a:r>
            <a:r>
              <a:rPr lang="zh-CN" altLang="en-US" sz="4000" dirty="0"/>
              <a:t>过程</a:t>
            </a:r>
            <a:r>
              <a:rPr lang="zh-CN" altLang="zh-CN" sz="4000" dirty="0"/>
              <a:t>的影响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334" y="1943835"/>
            <a:ext cx="8205331" cy="4319587"/>
          </a:xfrm>
        </p:spPr>
        <p:txBody>
          <a:bodyPr/>
          <a:lstStyle/>
          <a:p>
            <a:r>
              <a:rPr lang="zh-CN" altLang="zh-CN" sz="3000" dirty="0">
                <a:solidFill>
                  <a:srgbClr val="C00000"/>
                </a:solidFill>
                <a:effectLst/>
              </a:rPr>
              <a:t>杂质影响晶体生长速率的途径也各不相同</a:t>
            </a:r>
            <a:r>
              <a:rPr lang="zh-CN" altLang="en-US" sz="3000" dirty="0">
                <a:solidFill>
                  <a:srgbClr val="C00000"/>
                </a:solidFill>
                <a:effectLst/>
              </a:rPr>
              <a:t>：</a:t>
            </a:r>
            <a:endParaRPr lang="en-US" altLang="zh-CN" sz="3000" dirty="0">
              <a:solidFill>
                <a:srgbClr val="C00000"/>
              </a:solidFill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zh-CN" altLang="zh-CN" sz="3000" dirty="0">
                <a:effectLst/>
              </a:rPr>
              <a:t>有的是通过改变溶液的结构或</a:t>
            </a:r>
            <a:r>
              <a:rPr lang="zh-CN" altLang="en-US" sz="3000" dirty="0">
                <a:effectLst/>
              </a:rPr>
              <a:t>平衡浓</a:t>
            </a:r>
            <a:r>
              <a:rPr lang="zh-CN" altLang="zh-CN" sz="3000" dirty="0">
                <a:effectLst/>
              </a:rPr>
              <a:t>度；</a:t>
            </a:r>
            <a:endParaRPr lang="en-US" altLang="zh-CN" sz="3000" dirty="0"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zh-CN" altLang="zh-CN" sz="3000" dirty="0">
                <a:effectLst/>
              </a:rPr>
              <a:t>有的是通过改变晶体与溶液之间的界面液层的特性，而</a:t>
            </a:r>
            <a:r>
              <a:rPr lang="zh-CN" altLang="en-US" sz="3000" dirty="0">
                <a:effectLst/>
              </a:rPr>
              <a:t>影响</a:t>
            </a:r>
            <a:r>
              <a:rPr lang="zh-CN" altLang="zh-CN" sz="3000" dirty="0">
                <a:effectLst/>
              </a:rPr>
              <a:t>溶质长入晶面；</a:t>
            </a:r>
            <a:endParaRPr lang="en-US" altLang="zh-CN" sz="3000" dirty="0"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zh-CN" altLang="zh-CN" sz="3000" dirty="0">
                <a:effectLst/>
              </a:rPr>
              <a:t>有的是通过杂质本身在晶面上的吸附，发生阻挡作用；</a:t>
            </a:r>
            <a:endParaRPr lang="en-US" altLang="zh-CN" sz="3000" dirty="0"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zh-CN" altLang="zh-CN" sz="3000" dirty="0">
                <a:effectLst/>
              </a:rPr>
              <a:t>如果晶格有相似之处，还有的杂质能长入晶体内而产生影响</a:t>
            </a:r>
            <a:r>
              <a:rPr lang="zh-CN" altLang="en-US" sz="3000" dirty="0">
                <a:effectLst/>
              </a:rPr>
              <a:t>等</a:t>
            </a:r>
            <a:r>
              <a:rPr lang="zh-CN" altLang="zh-CN" sz="3000" dirty="0">
                <a:effectLst/>
              </a:rPr>
              <a:t>。</a:t>
            </a:r>
          </a:p>
          <a:p>
            <a:endParaRPr lang="zh-CN" altLang="en-US" sz="3000" dirty="0">
              <a:effectLst/>
            </a:endParaRPr>
          </a:p>
        </p:txBody>
      </p:sp>
    </p:spTree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1. </a:t>
            </a:r>
            <a:r>
              <a:rPr lang="zh-CN" altLang="zh-CN" sz="4000" dirty="0"/>
              <a:t>杂质对结晶</a:t>
            </a:r>
            <a:r>
              <a:rPr lang="zh-CN" altLang="en-US" sz="4000" dirty="0"/>
              <a:t>过程</a:t>
            </a:r>
            <a:r>
              <a:rPr lang="zh-CN" altLang="zh-CN" sz="4000" dirty="0"/>
              <a:t>的影响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672" y="2012315"/>
            <a:ext cx="8044656" cy="4319587"/>
          </a:xfrm>
        </p:spPr>
        <p:txBody>
          <a:bodyPr/>
          <a:lstStyle/>
          <a:p>
            <a:r>
              <a:rPr lang="zh-CN" altLang="en-US" sz="2800" dirty="0">
                <a:solidFill>
                  <a:srgbClr val="C00000"/>
                </a:solidFill>
                <a:effectLst/>
              </a:rPr>
              <a:t>钾矾</a:t>
            </a:r>
            <a:endParaRPr lang="en-US" altLang="zh-CN" sz="2800" dirty="0">
              <a:solidFill>
                <a:srgbClr val="C00000"/>
              </a:solidFill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zh-CN" altLang="zh-CN" sz="2800" dirty="0">
                <a:solidFill>
                  <a:srgbClr val="C00000"/>
                </a:solidFill>
                <a:effectLst/>
              </a:rPr>
              <a:t>有共同离子的无机物质</a:t>
            </a:r>
            <a:r>
              <a:rPr lang="zh-CN" altLang="zh-CN" sz="2800" dirty="0">
                <a:effectLst/>
              </a:rPr>
              <a:t>，如</a:t>
            </a:r>
            <a:r>
              <a:rPr lang="en-US" altLang="zh-CN" sz="2800" dirty="0" err="1">
                <a:effectLst/>
              </a:rPr>
              <a:t>KCl</a:t>
            </a:r>
            <a:r>
              <a:rPr lang="zh-CN" altLang="en-US" sz="2800" dirty="0">
                <a:effectLst/>
              </a:rPr>
              <a:t>、</a:t>
            </a:r>
            <a:r>
              <a:rPr lang="en-US" altLang="zh-CN" sz="2800" dirty="0">
                <a:effectLst/>
              </a:rPr>
              <a:t>KBr</a:t>
            </a:r>
            <a:r>
              <a:rPr lang="zh-CN" altLang="en-US" sz="2800" dirty="0">
                <a:effectLst/>
              </a:rPr>
              <a:t>、</a:t>
            </a:r>
            <a:r>
              <a:rPr lang="en-US" altLang="zh-CN" sz="2800" dirty="0">
                <a:effectLst/>
              </a:rPr>
              <a:t>KI</a:t>
            </a:r>
            <a:r>
              <a:rPr lang="zh-CN" altLang="en-US" sz="2800" dirty="0">
                <a:effectLst/>
              </a:rPr>
              <a:t>等，</a:t>
            </a:r>
            <a:r>
              <a:rPr lang="zh-CN" altLang="zh-CN" sz="2800" dirty="0">
                <a:effectLst/>
              </a:rPr>
              <a:t>可降低钾矾的溶解度</a:t>
            </a:r>
            <a:r>
              <a:rPr lang="zh-CN" altLang="en-US" sz="2800" dirty="0">
                <a:effectLst/>
              </a:rPr>
              <a:t>而</a:t>
            </a:r>
            <a:r>
              <a:rPr lang="zh-CN" altLang="zh-CN" sz="2800" dirty="0">
                <a:effectLst/>
              </a:rPr>
              <a:t>加速它的生长。</a:t>
            </a:r>
            <a:endParaRPr lang="en-US" altLang="zh-CN" sz="2800" dirty="0"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zh-CN" altLang="zh-CN" sz="2800" dirty="0">
                <a:solidFill>
                  <a:srgbClr val="C00000"/>
                </a:solidFill>
                <a:effectLst/>
              </a:rPr>
              <a:t>没有共同离子的无机物质</a:t>
            </a:r>
            <a:r>
              <a:rPr lang="zh-CN" altLang="zh-CN" sz="2800" dirty="0">
                <a:effectLst/>
              </a:rPr>
              <a:t>，如</a:t>
            </a:r>
            <a:r>
              <a:rPr lang="zh-CN" altLang="en-US" sz="2800" dirty="0">
                <a:effectLst/>
              </a:rPr>
              <a:t>氯化钠</a:t>
            </a:r>
            <a:r>
              <a:rPr lang="zh-CN" altLang="zh-CN" sz="2800" dirty="0">
                <a:effectLst/>
              </a:rPr>
              <a:t>在低浓度下加速钾矾的生长，但在高浓度下却</a:t>
            </a:r>
            <a:r>
              <a:rPr lang="zh-CN" altLang="en-US" sz="2800" dirty="0">
                <a:effectLst/>
              </a:rPr>
              <a:t>减速其生长</a:t>
            </a:r>
            <a:r>
              <a:rPr lang="zh-CN" altLang="zh-CN" sz="2800" dirty="0">
                <a:effectLst/>
              </a:rPr>
              <a:t>。有</a:t>
            </a:r>
            <a:r>
              <a:rPr lang="zh-CN" altLang="en-US" sz="2800" dirty="0">
                <a:effectLst/>
              </a:rPr>
              <a:t>研究者</a:t>
            </a:r>
            <a:r>
              <a:rPr lang="zh-CN" altLang="zh-CN" sz="2800" dirty="0">
                <a:effectLst/>
              </a:rPr>
              <a:t>认为在高浓度下，这些杂质起着扩散阻滞剂的作用。</a:t>
            </a:r>
            <a:endParaRPr lang="en-US" altLang="zh-CN" sz="2800" dirty="0">
              <a:effectLst/>
            </a:endParaRPr>
          </a:p>
          <a:p>
            <a:pPr marL="342000" indent="-342000">
              <a:buFont typeface="Wingdings" pitchFamily="2" charset="2"/>
              <a:buChar char="ü"/>
            </a:pPr>
            <a:r>
              <a:rPr lang="zh-CN" altLang="zh-CN" sz="2800" dirty="0">
                <a:solidFill>
                  <a:srgbClr val="C00000"/>
                </a:solidFill>
                <a:effectLst/>
              </a:rPr>
              <a:t>有机物质吸附在晶面上，降低钾矾的生长速率</a:t>
            </a:r>
            <a:r>
              <a:rPr lang="zh-CN" altLang="en-US" sz="2800" dirty="0">
                <a:solidFill>
                  <a:srgbClr val="C00000"/>
                </a:solidFill>
                <a:effectLst/>
              </a:rPr>
              <a:t>。</a:t>
            </a:r>
            <a:endParaRPr lang="zh-CN" altLang="zh-CN" sz="2800" dirty="0">
              <a:solidFill>
                <a:srgbClr val="C00000"/>
              </a:solidFill>
              <a:effectLst/>
            </a:endParaRPr>
          </a:p>
          <a:p>
            <a:endParaRPr lang="zh-CN" altLang="en-US" sz="2800" dirty="0">
              <a:effectLst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804962"/>
              </p:ext>
            </p:extLst>
          </p:nvPr>
        </p:nvGraphicFramePr>
        <p:xfrm>
          <a:off x="2129146" y="2012316"/>
          <a:ext cx="2617808" cy="49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228600" progId="Equation.DSMT4">
                  <p:embed/>
                </p:oleObj>
              </mc:Choice>
              <mc:Fallback>
                <p:oleObj name="Equation" r:id="rId2" imgW="120650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9146" y="2012316"/>
                        <a:ext cx="2617808" cy="4986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1. </a:t>
            </a:r>
            <a:r>
              <a:rPr lang="zh-CN" altLang="zh-CN" sz="4000" dirty="0"/>
              <a:t>杂质对结晶</a:t>
            </a:r>
            <a:r>
              <a:rPr lang="zh-CN" altLang="en-US" sz="4000" dirty="0"/>
              <a:t>过程</a:t>
            </a:r>
            <a:r>
              <a:rPr lang="zh-CN" altLang="zh-CN" sz="4000" dirty="0"/>
              <a:t>的影响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6565" y="1988840"/>
            <a:ext cx="7859712" cy="431958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3200" dirty="0" err="1">
                <a:solidFill>
                  <a:srgbClr val="C00000"/>
                </a:solidFill>
                <a:effectLst/>
              </a:rPr>
              <a:t>Tilman</a:t>
            </a:r>
            <a:r>
              <a:rPr lang="zh-CN" altLang="en-US" sz="3200" dirty="0">
                <a:effectLst/>
              </a:rPr>
              <a:t>：离子场作用，离子电场作用于吸附层，影响大小由离子电荷量、半径和可压缩性决定；随电荷增加、半径减少增强。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547297"/>
              </p:ext>
            </p:extLst>
          </p:nvPr>
        </p:nvGraphicFramePr>
        <p:xfrm>
          <a:off x="1061610" y="5184195"/>
          <a:ext cx="3827463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68200" imgH="215640" progId="Equation.DSMT4">
                  <p:embed/>
                </p:oleObj>
              </mc:Choice>
              <mc:Fallback>
                <p:oleObj name="Equation" r:id="rId2" imgW="1168200" imgH="215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610" y="5184195"/>
                        <a:ext cx="3827463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1. </a:t>
            </a:r>
            <a:r>
              <a:rPr lang="zh-CN" altLang="zh-CN" sz="4000" dirty="0"/>
              <a:t>杂质对结晶</a:t>
            </a:r>
            <a:r>
              <a:rPr lang="zh-CN" altLang="en-US" sz="4000" dirty="0"/>
              <a:t>过程</a:t>
            </a:r>
            <a:r>
              <a:rPr lang="zh-CN" altLang="zh-CN" sz="4000" dirty="0"/>
              <a:t>的影响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6565" y="1988840"/>
            <a:ext cx="7859712" cy="4319587"/>
          </a:xfrm>
        </p:spPr>
        <p:txBody>
          <a:bodyPr/>
          <a:lstStyle/>
          <a:p>
            <a:pPr algn="just"/>
            <a:r>
              <a:rPr lang="en-US" altLang="zh-CN" sz="2800" dirty="0">
                <a:solidFill>
                  <a:srgbClr val="C00000"/>
                </a:solidFill>
                <a:effectLst/>
              </a:rPr>
              <a:t>Mullin</a:t>
            </a:r>
            <a:r>
              <a:rPr lang="zh-CN" altLang="en-US" sz="2800" dirty="0">
                <a:effectLst/>
              </a:rPr>
              <a:t>：研究</a:t>
            </a:r>
            <a:r>
              <a:rPr lang="en-US" altLang="zh-CN" sz="2800" dirty="0">
                <a:effectLst/>
              </a:rPr>
              <a:t>pH</a:t>
            </a:r>
            <a:r>
              <a:rPr lang="zh-CN" altLang="zh-CN" sz="2800" dirty="0">
                <a:effectLst/>
              </a:rPr>
              <a:t>及过饱和度对磷酸二氢氨</a:t>
            </a:r>
            <a:r>
              <a:rPr lang="en-US" altLang="zh-CN" sz="2800" dirty="0">
                <a:effectLst/>
              </a:rPr>
              <a:t>(ADP)</a:t>
            </a:r>
            <a:r>
              <a:rPr lang="zh-CN" altLang="zh-CN" sz="2800" dirty="0">
                <a:effectLst/>
              </a:rPr>
              <a:t>及磷酸二氢钾</a:t>
            </a:r>
            <a:r>
              <a:rPr lang="en-US" altLang="zh-CN" sz="2800" dirty="0">
                <a:effectLst/>
              </a:rPr>
              <a:t>(KDP)</a:t>
            </a:r>
            <a:r>
              <a:rPr lang="zh-CN" altLang="zh-CN" sz="2800" dirty="0">
                <a:effectLst/>
              </a:rPr>
              <a:t>的生长影响，证实</a:t>
            </a:r>
            <a:r>
              <a:rPr lang="zh-CN" altLang="en-US" sz="2800" dirty="0">
                <a:effectLst/>
              </a:rPr>
              <a:t>起</a:t>
            </a:r>
            <a:r>
              <a:rPr lang="zh-CN" altLang="zh-CN" sz="2800" dirty="0">
                <a:effectLst/>
              </a:rPr>
              <a:t>抑制作用的杂质离子，其抑制能力的顺序为</a:t>
            </a:r>
            <a:r>
              <a:rPr lang="en-US" altLang="zh-CN" sz="2800" dirty="0">
                <a:effectLst/>
              </a:rPr>
              <a:t> </a:t>
            </a:r>
          </a:p>
          <a:p>
            <a:endParaRPr lang="en-US" altLang="zh-CN" sz="2800" dirty="0">
              <a:effectLst/>
            </a:endParaRPr>
          </a:p>
          <a:p>
            <a:endParaRPr lang="en-US" altLang="zh-CN" sz="2800" dirty="0">
              <a:effectLst/>
            </a:endParaRPr>
          </a:p>
          <a:p>
            <a:pPr algn="just">
              <a:buNone/>
            </a:pPr>
            <a:r>
              <a:rPr lang="en-US" altLang="zh-CN" sz="2800" dirty="0">
                <a:effectLst/>
              </a:rPr>
              <a:t>   </a:t>
            </a:r>
            <a:r>
              <a:rPr lang="zh-CN" altLang="zh-CN" sz="2800" dirty="0">
                <a:effectLst/>
              </a:rPr>
              <a:t>他们还认为离子对生长的影响在某种程度上与离子同水分子的</a:t>
            </a:r>
            <a:r>
              <a:rPr lang="zh-CN" altLang="zh-CN" sz="2800" dirty="0">
                <a:solidFill>
                  <a:srgbClr val="C00000"/>
                </a:solidFill>
                <a:effectLst/>
              </a:rPr>
              <a:t>缔合现象</a:t>
            </a:r>
            <a:r>
              <a:rPr lang="zh-CN" altLang="zh-CN" sz="2800" dirty="0">
                <a:effectLst/>
              </a:rPr>
              <a:t>有关。</a:t>
            </a:r>
            <a:endParaRPr lang="en-US" altLang="zh-CN" sz="2800" dirty="0">
              <a:effectLst/>
            </a:endParaRPr>
          </a:p>
          <a:p>
            <a:pPr>
              <a:buFont typeface="Wingdings" pitchFamily="2" charset="2"/>
              <a:buChar char="p"/>
            </a:pPr>
            <a:r>
              <a:rPr lang="zh-CN" altLang="zh-CN" sz="2800" dirty="0">
                <a:effectLst/>
              </a:rPr>
              <a:t>产生所谓“稀释”效应</a:t>
            </a:r>
          </a:p>
          <a:p>
            <a:pPr>
              <a:buFont typeface="Wingdings" pitchFamily="2" charset="2"/>
              <a:buChar char="p"/>
            </a:pPr>
            <a:r>
              <a:rPr lang="zh-CN" altLang="zh-CN" sz="2800" dirty="0">
                <a:effectLst/>
              </a:rPr>
              <a:t>水分子从界面区逆向回流</a:t>
            </a:r>
          </a:p>
          <a:p>
            <a:pPr algn="just">
              <a:buNone/>
            </a:pPr>
            <a:endParaRPr lang="zh-CN" altLang="en-US" sz="2800" dirty="0">
              <a:effectLst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923285"/>
              </p:ext>
            </p:extLst>
          </p:nvPr>
        </p:nvGraphicFramePr>
        <p:xfrm>
          <a:off x="1106615" y="3461944"/>
          <a:ext cx="3870430" cy="686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80588" imgH="203112" progId="Equation.DSMT4">
                  <p:embed/>
                </p:oleObj>
              </mc:Choice>
              <mc:Fallback>
                <p:oleObj name="Equation" r:id="rId2" imgW="1180588" imgH="203112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615" y="3461944"/>
                        <a:ext cx="3870430" cy="686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1. </a:t>
            </a:r>
            <a:r>
              <a:rPr lang="zh-CN" altLang="zh-CN" sz="4000" dirty="0"/>
              <a:t>杂质对结晶</a:t>
            </a:r>
            <a:r>
              <a:rPr lang="zh-CN" altLang="en-US" sz="4000" dirty="0"/>
              <a:t>过程</a:t>
            </a:r>
            <a:r>
              <a:rPr lang="zh-CN" altLang="zh-CN" sz="4000" dirty="0"/>
              <a:t>的影响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6565" y="1988840"/>
            <a:ext cx="7859712" cy="4319587"/>
          </a:xfrm>
        </p:spPr>
        <p:txBody>
          <a:bodyPr/>
          <a:lstStyle/>
          <a:p>
            <a:pPr algn="just"/>
            <a:r>
              <a:rPr lang="en-US" altLang="zh-CN" sz="2800" dirty="0" err="1">
                <a:solidFill>
                  <a:srgbClr val="C00000"/>
                </a:solidFill>
                <a:effectLst/>
              </a:rPr>
              <a:t>Botsaris</a:t>
            </a:r>
            <a:r>
              <a:rPr lang="zh-CN" altLang="en-US" sz="2800" dirty="0">
                <a:solidFill>
                  <a:srgbClr val="C00000"/>
                </a:solidFill>
                <a:effectLst/>
              </a:rPr>
              <a:t>：</a:t>
            </a:r>
            <a:endParaRPr lang="en-US" altLang="zh-CN" sz="2800" dirty="0">
              <a:effectLst/>
            </a:endParaRPr>
          </a:p>
          <a:p>
            <a:pPr algn="just"/>
            <a:endParaRPr lang="en-US" altLang="zh-CN" sz="2800" dirty="0">
              <a:effectLst/>
            </a:endParaRPr>
          </a:p>
          <a:p>
            <a:pPr marL="0" algn="just"/>
            <a:r>
              <a:rPr lang="en-US" altLang="zh-CN" sz="2800" dirty="0">
                <a:effectLst/>
              </a:rPr>
              <a:t>Pb</a:t>
            </a:r>
            <a:r>
              <a:rPr lang="en-US" altLang="zh-CN" sz="2800" baseline="30000" dirty="0">
                <a:effectLst/>
              </a:rPr>
              <a:t>2+</a:t>
            </a:r>
            <a:r>
              <a:rPr lang="en-US" altLang="zh-CN" sz="2800" dirty="0">
                <a:effectLst/>
              </a:rPr>
              <a:t>长入KCl晶体的现象，证实在晶体与溶液</a:t>
            </a:r>
          </a:p>
          <a:p>
            <a:pPr marL="0" indent="0" algn="just">
              <a:buNone/>
            </a:pPr>
            <a:r>
              <a:rPr lang="en-US" altLang="zh-CN" sz="2800" dirty="0">
                <a:effectLst/>
              </a:rPr>
              <a:t>   </a:t>
            </a:r>
            <a:r>
              <a:rPr lang="en-US" altLang="zh-CN" sz="2800" dirty="0" err="1">
                <a:effectLst/>
              </a:rPr>
              <a:t>间的分</a:t>
            </a:r>
            <a:r>
              <a:rPr lang="zh-CN" altLang="en-US" sz="2800" dirty="0">
                <a:effectLst/>
              </a:rPr>
              <a:t>配</a:t>
            </a:r>
            <a:r>
              <a:rPr lang="en-US" altLang="zh-CN" sz="2800" dirty="0" err="1">
                <a:effectLst/>
              </a:rPr>
              <a:t>系数是在变化的，它在非常低的杂质</a:t>
            </a:r>
            <a:endParaRPr lang="en-US" altLang="zh-CN" sz="2800" dirty="0">
              <a:effectLst/>
            </a:endParaRPr>
          </a:p>
          <a:p>
            <a:pPr marL="0" indent="0" algn="just">
              <a:buNone/>
            </a:pPr>
            <a:r>
              <a:rPr lang="en-US" altLang="zh-CN" sz="2800" dirty="0">
                <a:effectLst/>
              </a:rPr>
              <a:t>   浓度下从小于1变成大于1。</a:t>
            </a:r>
          </a:p>
          <a:p>
            <a:pPr algn="just">
              <a:spcBef>
                <a:spcPts val="1200"/>
              </a:spcBef>
            </a:pPr>
            <a:r>
              <a:rPr lang="zh-CN" altLang="en-US" sz="2800" dirty="0">
                <a:effectLst/>
              </a:rPr>
              <a:t>有学者</a:t>
            </a:r>
            <a:r>
              <a:rPr lang="en-US" altLang="zh-CN" sz="2800" dirty="0" err="1">
                <a:effectLst/>
              </a:rPr>
              <a:t>发现某些无机盐结晶</a:t>
            </a:r>
            <a:r>
              <a:rPr lang="zh-CN" altLang="en-US" sz="2800" dirty="0">
                <a:effectLst/>
              </a:rPr>
              <a:t>时，采</a:t>
            </a:r>
            <a:r>
              <a:rPr lang="en-US" altLang="zh-CN" sz="2800" dirty="0" err="1">
                <a:effectLst/>
              </a:rPr>
              <a:t>用重结晶的方法难于</a:t>
            </a:r>
            <a:r>
              <a:rPr lang="zh-CN" altLang="en-US" sz="2800" dirty="0">
                <a:effectLst/>
              </a:rPr>
              <a:t>精制</a:t>
            </a:r>
            <a:r>
              <a:rPr lang="en-US" altLang="zh-CN" sz="2800" dirty="0" err="1">
                <a:effectLst/>
              </a:rPr>
              <a:t>的现象，这种现象可用分</a:t>
            </a:r>
            <a:r>
              <a:rPr lang="zh-CN" altLang="en-US" sz="2800" dirty="0">
                <a:effectLst/>
              </a:rPr>
              <a:t>配</a:t>
            </a:r>
            <a:r>
              <a:rPr lang="en-US" altLang="zh-CN" sz="2800" dirty="0" err="1">
                <a:effectLst/>
              </a:rPr>
              <a:t>系数的变化来加以解释</a:t>
            </a:r>
            <a:r>
              <a:rPr lang="zh-CN" altLang="en-US" sz="2800" dirty="0">
                <a:effectLst/>
              </a:rPr>
              <a:t>。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3671900" y="2303875"/>
          <a:ext cx="904191" cy="58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0057" imgH="203112" progId="Equation.DSMT4">
                  <p:embed/>
                </p:oleObj>
              </mc:Choice>
              <mc:Fallback>
                <p:oleObj name="Equation" r:id="rId2" imgW="330057" imgH="203112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900" y="2303875"/>
                        <a:ext cx="904191" cy="585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1. </a:t>
            </a:r>
            <a:r>
              <a:rPr lang="zh-CN" altLang="zh-CN" sz="4000" dirty="0"/>
              <a:t>杂质对结晶</a:t>
            </a:r>
            <a:r>
              <a:rPr lang="zh-CN" altLang="en-US" sz="4000" dirty="0"/>
              <a:t>过程</a:t>
            </a:r>
            <a:r>
              <a:rPr lang="zh-CN" altLang="zh-CN" sz="4000" dirty="0"/>
              <a:t>的影响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6863" y="1988840"/>
            <a:ext cx="8390274" cy="4319587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800" dirty="0" err="1">
                <a:solidFill>
                  <a:srgbClr val="C00000"/>
                </a:solidFill>
                <a:effectLst/>
              </a:rPr>
              <a:t>Vanhook</a:t>
            </a:r>
            <a:r>
              <a:rPr lang="zh-CN" altLang="en-US" sz="2800" dirty="0">
                <a:effectLst/>
              </a:rPr>
              <a:t>：</a:t>
            </a:r>
            <a:r>
              <a:rPr lang="zh-CN" altLang="zh-CN" sz="2800" dirty="0">
                <a:effectLst/>
              </a:rPr>
              <a:t>蒽醌黄在内的几种染料作为母液中的杂质及添加剂，可以改变</a:t>
            </a:r>
            <a:r>
              <a:rPr lang="zh-CN" altLang="en-US" sz="2800" dirty="0">
                <a:effectLst/>
              </a:rPr>
              <a:t>硫酸钾</a:t>
            </a:r>
            <a:r>
              <a:rPr lang="zh-CN" altLang="zh-CN" sz="2800" dirty="0">
                <a:effectLst/>
              </a:rPr>
              <a:t>的生长速率</a:t>
            </a:r>
            <a:r>
              <a:rPr lang="zh-CN" altLang="en-US" sz="2800" dirty="0">
                <a:effectLst/>
              </a:rPr>
              <a:t>。</a:t>
            </a:r>
            <a:endParaRPr lang="en-US" altLang="zh-CN" sz="2800" dirty="0">
              <a:effectLst/>
            </a:endParaRPr>
          </a:p>
          <a:p>
            <a:pPr algn="just">
              <a:spcBef>
                <a:spcPts val="1200"/>
              </a:spcBef>
            </a:pPr>
            <a:r>
              <a:rPr lang="zh-CN" altLang="zh-CN" sz="2800" dirty="0">
                <a:effectLst/>
              </a:rPr>
              <a:t>认为晶体表面吸附添加剂后，部分地</a:t>
            </a:r>
            <a:r>
              <a:rPr lang="zh-CN" altLang="zh-CN" sz="2800" dirty="0">
                <a:solidFill>
                  <a:srgbClr val="C00000"/>
                </a:solidFill>
                <a:effectLst/>
              </a:rPr>
              <a:t>覆盖了晶体表面</a:t>
            </a:r>
            <a:r>
              <a:rPr lang="zh-CN" altLang="zh-CN" sz="2800" dirty="0">
                <a:effectLst/>
              </a:rPr>
              <a:t>，使溶质分子在与晶格联接之前，首先必须更替晶面上所吸附的添加剂</a:t>
            </a:r>
            <a:r>
              <a:rPr lang="zh-CN" altLang="en-US" sz="2800" dirty="0">
                <a:effectLst/>
              </a:rPr>
              <a:t>，</a:t>
            </a:r>
            <a:r>
              <a:rPr lang="zh-CN" altLang="zh-CN" sz="2800" dirty="0">
                <a:effectLst/>
              </a:rPr>
              <a:t>除了罕见的例子外，</a:t>
            </a:r>
            <a:r>
              <a:rPr lang="zh-CN" altLang="en-US" sz="2800" dirty="0">
                <a:effectLst/>
              </a:rPr>
              <a:t>添</a:t>
            </a:r>
            <a:r>
              <a:rPr lang="zh-CN" altLang="zh-CN" sz="2800" dirty="0">
                <a:effectLst/>
              </a:rPr>
              <a:t>加剂都使晶体生长速率下降</a:t>
            </a:r>
            <a:r>
              <a:rPr lang="zh-CN" altLang="en-US" sz="2800" dirty="0">
                <a:effectLst/>
              </a:rPr>
              <a:t>。</a:t>
            </a:r>
            <a:endParaRPr lang="en-US" altLang="zh-CN" sz="2800" dirty="0">
              <a:effectLst/>
            </a:endParaRPr>
          </a:p>
          <a:p>
            <a:pPr algn="just">
              <a:spcBef>
                <a:spcPts val="1200"/>
              </a:spcBef>
            </a:pPr>
            <a:r>
              <a:rPr lang="zh-CN" altLang="en-US" sz="2800" dirty="0">
                <a:effectLst/>
              </a:rPr>
              <a:t>当</a:t>
            </a:r>
            <a:r>
              <a:rPr lang="zh-CN" altLang="zh-CN" sz="2800" dirty="0">
                <a:effectLst/>
              </a:rPr>
              <a:t>杂质浓度达到</a:t>
            </a:r>
            <a:r>
              <a:rPr lang="en-US" altLang="zh-CN" sz="2800" dirty="0">
                <a:effectLst/>
              </a:rPr>
              <a:t>200ppm</a:t>
            </a:r>
            <a:r>
              <a:rPr lang="zh-CN" altLang="zh-CN" sz="2800" dirty="0">
                <a:effectLst/>
              </a:rPr>
              <a:t>以上时，不再发生影响</a:t>
            </a:r>
            <a:r>
              <a:rPr lang="zh-CN" altLang="en-US" sz="2800" dirty="0">
                <a:effectLst/>
              </a:rPr>
              <a:t>，</a:t>
            </a:r>
            <a:r>
              <a:rPr lang="zh-CN" altLang="zh-CN" sz="2800" dirty="0">
                <a:effectLst/>
              </a:rPr>
              <a:t>这说明杂质的影响受</a:t>
            </a:r>
            <a:r>
              <a:rPr lang="zh-CN" altLang="zh-CN" sz="2800" dirty="0">
                <a:solidFill>
                  <a:srgbClr val="C00000"/>
                </a:solidFill>
                <a:effectLst/>
              </a:rPr>
              <a:t>晶体表面吸附容量</a:t>
            </a:r>
            <a:r>
              <a:rPr lang="zh-CN" altLang="zh-CN" sz="2800" dirty="0">
                <a:effectLst/>
              </a:rPr>
              <a:t>的限制</a:t>
            </a:r>
            <a:r>
              <a:rPr lang="zh-CN" altLang="en-US" sz="2800" dirty="0">
                <a:effectLst/>
              </a:rPr>
              <a:t>。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1. </a:t>
            </a:r>
            <a:r>
              <a:rPr lang="zh-CN" altLang="zh-CN" sz="4000" dirty="0"/>
              <a:t>杂质对结晶</a:t>
            </a:r>
            <a:r>
              <a:rPr lang="zh-CN" altLang="en-US" sz="4000" dirty="0"/>
              <a:t>过程</a:t>
            </a:r>
            <a:r>
              <a:rPr lang="zh-CN" altLang="zh-CN" sz="4000" dirty="0"/>
              <a:t>的影响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756" y="1988840"/>
            <a:ext cx="8888488" cy="43195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zh-CN" sz="3600" dirty="0">
                <a:effectLst/>
              </a:rPr>
              <a:t>总之，杂质对晶体生长速率的影响，其机理颇为复杂，各种杂质对不同物系的作用不可能用</a:t>
            </a:r>
            <a:r>
              <a:rPr lang="zh-CN" altLang="en-US" sz="3600" dirty="0">
                <a:effectLst/>
              </a:rPr>
              <a:t>同</a:t>
            </a:r>
            <a:r>
              <a:rPr lang="zh-CN" altLang="zh-CN" sz="3600" dirty="0">
                <a:effectLst/>
              </a:rPr>
              <a:t>一种机理来阐明。</a:t>
            </a:r>
            <a:endParaRPr lang="en-US" altLang="zh-CN" sz="3600" dirty="0">
              <a:effectLst/>
            </a:endParaRPr>
          </a:p>
          <a:p>
            <a:pPr>
              <a:spcBef>
                <a:spcPts val="1200"/>
              </a:spcBef>
            </a:pPr>
            <a:r>
              <a:rPr lang="zh-CN" altLang="zh-CN" sz="3600" dirty="0">
                <a:effectLst/>
              </a:rPr>
              <a:t>杂质对结晶操作，</a:t>
            </a:r>
            <a:r>
              <a:rPr lang="zh-CN" altLang="zh-CN" sz="3600" dirty="0">
                <a:solidFill>
                  <a:srgbClr val="C00000"/>
                </a:solidFill>
                <a:effectLst/>
              </a:rPr>
              <a:t>尤其对</a:t>
            </a:r>
            <a:r>
              <a:rPr lang="zh-CN" altLang="en-US" sz="3600" dirty="0">
                <a:solidFill>
                  <a:srgbClr val="C00000"/>
                </a:solidFill>
                <a:effectLst/>
              </a:rPr>
              <a:t>晶</a:t>
            </a:r>
            <a:r>
              <a:rPr lang="zh-CN" altLang="zh-CN" sz="3600" dirty="0">
                <a:solidFill>
                  <a:srgbClr val="C00000"/>
                </a:solidFill>
                <a:effectLst/>
              </a:rPr>
              <a:t>习的</a:t>
            </a:r>
            <a:r>
              <a:rPr lang="zh-CN" altLang="en-US" sz="3600" dirty="0">
                <a:solidFill>
                  <a:srgbClr val="C00000"/>
                </a:solidFill>
                <a:effectLst/>
              </a:rPr>
              <a:t>影响</a:t>
            </a:r>
            <a:r>
              <a:rPr lang="zh-CN" altLang="zh-CN" sz="3600" dirty="0">
                <a:solidFill>
                  <a:srgbClr val="C00000"/>
                </a:solidFill>
                <a:effectLst/>
              </a:rPr>
              <a:t>有重要意义。</a:t>
            </a:r>
            <a:endParaRPr lang="en-US" altLang="zh-CN" sz="3600" dirty="0">
              <a:solidFill>
                <a:srgbClr val="C00000"/>
              </a:solidFill>
              <a:effectLst/>
            </a:endParaRPr>
          </a:p>
          <a:p>
            <a:pPr>
              <a:spcBef>
                <a:spcPts val="1200"/>
              </a:spcBef>
            </a:pPr>
            <a:r>
              <a:rPr lang="zh-CN" altLang="en-US" sz="3600" dirty="0">
                <a:effectLst/>
              </a:rPr>
              <a:t>溶剂环境是</a:t>
            </a:r>
            <a:r>
              <a:rPr lang="zh-CN" altLang="en-US" sz="3600" dirty="0">
                <a:solidFill>
                  <a:srgbClr val="C00000"/>
                </a:solidFill>
                <a:effectLst/>
              </a:rPr>
              <a:t>改变晶型、晶</a:t>
            </a:r>
            <a:r>
              <a:rPr lang="zh-CN" altLang="zh-CN" sz="3600" dirty="0">
                <a:solidFill>
                  <a:srgbClr val="C00000"/>
                </a:solidFill>
                <a:effectLst/>
              </a:rPr>
              <a:t>习</a:t>
            </a:r>
            <a:r>
              <a:rPr lang="zh-CN" altLang="en-US" sz="3600" dirty="0">
                <a:solidFill>
                  <a:srgbClr val="C00000"/>
                </a:solidFill>
                <a:effectLst/>
              </a:rPr>
              <a:t>的重要手段。</a:t>
            </a:r>
            <a:endParaRPr lang="zh-CN" altLang="zh-CN" sz="3600" dirty="0">
              <a:solidFill>
                <a:srgbClr val="C00000"/>
              </a:solidFill>
              <a:effectLst/>
            </a:endParaRPr>
          </a:p>
          <a:p>
            <a:pPr>
              <a:spcBef>
                <a:spcPts val="1200"/>
              </a:spcBef>
            </a:pPr>
            <a:endParaRPr lang="zh-CN" altLang="en-US" sz="3600" dirty="0">
              <a:effectLst/>
            </a:endParaRPr>
          </a:p>
        </p:txBody>
      </p:sp>
    </p:spTree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cc487e5b-2a16-4bcc-8ed2-99e1e80127be">
  <a:themeElements>
    <a:clrScheme name="cc487e5b-2a16-4bcc-8ed2-99e1e80127b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487e5b-2a16-4bcc-8ed2-99e1e80127be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254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254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lnDef>
  </a:objectDefaults>
  <a:extraClrSchemeLst>
    <a:extraClrScheme>
      <a:clrScheme name="cc487e5b-2a16-4bcc-8ed2-99e1e80127b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87e5b-2a16-4bcc-8ed2-99e1e80127b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87e5b-2a16-4bcc-8ed2-99e1e80127b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87e5b-2a16-4bcc-8ed2-99e1e80127b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87e5b-2a16-4bcc-8ed2-99e1e80127b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87e5b-2a16-4bcc-8ed2-99e1e80127b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87e5b-2a16-4bcc-8ed2-99e1e80127b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87e5b-2a16-4bcc-8ed2-99e1e80127b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87e5b-2a16-4bcc-8ed2-99e1e80127b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87e5b-2a16-4bcc-8ed2-99e1e80127b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87e5b-2a16-4bcc-8ed2-99e1e80127b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87e5b-2a16-4bcc-8ed2-99e1e80127b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9207</TotalTime>
  <Words>1135</Words>
  <Application>Microsoft Office PowerPoint</Application>
  <PresentationFormat>全屏显示(4:3)</PresentationFormat>
  <Paragraphs>193</Paragraphs>
  <Slides>19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黑体</vt:lpstr>
      <vt:lpstr>华文细黑</vt:lpstr>
      <vt:lpstr>微软雅黑</vt:lpstr>
      <vt:lpstr>Arial</vt:lpstr>
      <vt:lpstr>Calibri</vt:lpstr>
      <vt:lpstr>Times New Roman</vt:lpstr>
      <vt:lpstr>Wingdings</vt:lpstr>
      <vt:lpstr>cc487e5b-2a16-4bcc-8ed2-99e1e80127be</vt:lpstr>
      <vt:lpstr>Equation</vt:lpstr>
      <vt:lpstr>工业结晶---第六章 杂质影响</vt:lpstr>
      <vt:lpstr>1. 杂质对结晶过程的影响</vt:lpstr>
      <vt:lpstr>1. 杂质对结晶过程的影响</vt:lpstr>
      <vt:lpstr>1. 杂质对结晶过程的影响</vt:lpstr>
      <vt:lpstr>1. 杂质对结晶过程的影响</vt:lpstr>
      <vt:lpstr>1. 杂质对结晶过程的影响</vt:lpstr>
      <vt:lpstr>1. 杂质对结晶过程的影响</vt:lpstr>
      <vt:lpstr>1. 杂质对结晶过程的影响</vt:lpstr>
      <vt:lpstr>1. 杂质对结晶过程的影响</vt:lpstr>
      <vt:lpstr> 2. 硫酸铝水盐体系结晶过程研究</vt:lpstr>
      <vt:lpstr>硫酸铝晶体形貌</vt:lpstr>
      <vt:lpstr>PowerPoint 演示文稿</vt:lpstr>
      <vt:lpstr>PowerPoint 演示文稿</vt:lpstr>
      <vt:lpstr>2. 硫酸铝水盐体系结晶过程研究</vt:lpstr>
      <vt:lpstr>2. 硫酸铝水盐体系结晶过程研究</vt:lpstr>
      <vt:lpstr>2. 硫酸铝水盐体系结晶过程研究</vt:lpstr>
      <vt:lpstr>2. 硫酸铝水盐体系结晶过程研究</vt:lpstr>
      <vt:lpstr>2. 硫酸铝水盐体系结晶过程研究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罗 孟杰</cp:lastModifiedBy>
  <cp:revision>971</cp:revision>
  <cp:lastPrinted>1601-01-01T00:00:00Z</cp:lastPrinted>
  <dcterms:created xsi:type="dcterms:W3CDTF">1601-01-01T00:00:00Z</dcterms:created>
  <dcterms:modified xsi:type="dcterms:W3CDTF">2022-12-11T04:11:23Z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